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rts/chart5.xml" ContentType="application/vnd.openxmlformats-officedocument.drawingml.chart+xml"/>
  <Override PartName="/ppt/drawings/drawing2.xml" ContentType="application/vnd.openxmlformats-officedocument.drawingml.chartshapes+xml"/>
  <Override PartName="/ppt/charts/chart6.xml" ContentType="application/vnd.openxmlformats-officedocument.drawingml.chart+xml"/>
  <Override PartName="/ppt/theme/themeOverride5.xml" ContentType="application/vnd.openxmlformats-officedocument.themeOverride+xml"/>
  <Override PartName="/ppt/charts/chart7.xml" ContentType="application/vnd.openxmlformats-officedocument.drawingml.chart+xml"/>
  <Override PartName="/ppt/drawings/drawing3.xml" ContentType="application/vnd.openxmlformats-officedocument.drawingml.chartshapes+xml"/>
  <Override PartName="/ppt/charts/chart8.xml" ContentType="application/vnd.openxmlformats-officedocument.drawingml.chart+xml"/>
  <Override PartName="/ppt/theme/themeOverride6.xml" ContentType="application/vnd.openxmlformats-officedocument.themeOverride+xml"/>
  <Override PartName="/ppt/charts/chart9.xml" ContentType="application/vnd.openxmlformats-officedocument.drawingml.chart+xml"/>
  <Override PartName="/ppt/theme/themeOverride7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8" r:id="rId1"/>
  </p:sldMasterIdLst>
  <p:notesMasterIdLst>
    <p:notesMasterId r:id="rId18"/>
  </p:notesMasterIdLst>
  <p:sldIdLst>
    <p:sldId id="265" r:id="rId2"/>
    <p:sldId id="359" r:id="rId3"/>
    <p:sldId id="424" r:id="rId4"/>
    <p:sldId id="428" r:id="rId5"/>
    <p:sldId id="430" r:id="rId6"/>
    <p:sldId id="394" r:id="rId7"/>
    <p:sldId id="438" r:id="rId8"/>
    <p:sldId id="426" r:id="rId9"/>
    <p:sldId id="429" r:id="rId10"/>
    <p:sldId id="432" r:id="rId11"/>
    <p:sldId id="433" r:id="rId12"/>
    <p:sldId id="434" r:id="rId13"/>
    <p:sldId id="435" r:id="rId14"/>
    <p:sldId id="436" r:id="rId15"/>
    <p:sldId id="437" r:id="rId16"/>
    <p:sldId id="271" r:id="rId17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Черезов Николай Игоревич" initials="ЧНИ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3D19"/>
    <a:srgbClr val="FF7C80"/>
    <a:srgbClr val="9A2008"/>
    <a:srgbClr val="C3654B"/>
    <a:srgbClr val="CC3300"/>
    <a:srgbClr val="CC0066"/>
    <a:srgbClr val="CC0000"/>
    <a:srgbClr val="FF6699"/>
    <a:srgbClr val="376092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98" autoAdjust="0"/>
    <p:restoredTop sz="96859" autoAdjust="0"/>
  </p:normalViewPr>
  <p:slideViewPr>
    <p:cSldViewPr>
      <p:cViewPr varScale="1">
        <p:scale>
          <a:sx n="69" d="100"/>
          <a:sy n="69" d="100"/>
        </p:scale>
        <p:origin x="-1416" y="-67"/>
      </p:cViewPr>
      <p:guideLst>
        <p:guide orient="horz" pos="2160"/>
        <p:guide pos="2880"/>
      </p:guideLst>
    </p:cSldViewPr>
  </p:slideViewPr>
  <p:notesTextViewPr>
    <p:cViewPr>
      <p:scale>
        <a:sx n="50" d="100"/>
        <a:sy n="50" d="100"/>
      </p:scale>
      <p:origin x="0" y="0"/>
    </p:cViewPr>
  </p:notesTextViewPr>
  <p:notesViewPr>
    <p:cSldViewPr>
      <p:cViewPr varScale="1">
        <p:scale>
          <a:sx n="64" d="100"/>
          <a:sy n="64" d="100"/>
        </p:scale>
        <p:origin x="-3396" y="-114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&#1050;&#1085;&#1080;&#1075;&#1072;1" TargetMode="Externa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5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&#1050;&#1085;&#1080;&#1075;&#1072;1" TargetMode="Externa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6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6.xlsx"/><Relationship Id="rId1" Type="http://schemas.openxmlformats.org/officeDocument/2006/relationships/themeOverride" Target="../theme/themeOverrid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7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9.4368117541176189E-3"/>
          <c:y val="6.2698728845971376E-4"/>
          <c:w val="0.95460095628787578"/>
          <c:h val="0.99937293914774428"/>
        </c:manualLayout>
      </c:layout>
      <c:pie3DChart>
        <c:varyColors val="1"/>
        <c:dLbls>
          <c:dLblPos val="ctr"/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75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3019142230348479"/>
          <c:y val="9.916621695861226E-2"/>
          <c:w val="0.31911674626604458"/>
          <c:h val="0.48060032378979922"/>
        </c:manualLayout>
      </c:layout>
      <c:overlay val="0"/>
      <c:txPr>
        <a:bodyPr/>
        <a:lstStyle/>
        <a:p>
          <a:pPr>
            <a:defRPr sz="1400" baseline="0"/>
          </a:pPr>
          <a:endParaRPr lang="ru-RU"/>
        </a:p>
      </c:txPr>
    </c:legend>
    <c:plotVisOnly val="1"/>
    <c:dispBlanksAs val="gap"/>
    <c:showDLblsOverMax val="0"/>
  </c:chart>
  <c:spPr>
    <a:scene3d>
      <a:camera prst="orthographicFront"/>
      <a:lightRig rig="threePt" dir="t"/>
    </a:scene3d>
    <a:sp3d prstMaterial="dkEdge"/>
  </c:sp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Lbls>
            <c:dLbl>
              <c:idx val="0"/>
              <c:layout>
                <c:manualLayout>
                  <c:x val="0.36834210880471718"/>
                  <c:y val="-0.20414476445314214"/>
                </c:manualLayout>
              </c:layout>
              <c:tx>
                <c:rich>
                  <a:bodyPr/>
                  <a:lstStyle/>
                  <a:p>
                    <a:r>
                      <a:rPr lang="en-US" sz="1000" b="1" kern="0" baseline="0" dirty="0"/>
                      <a:t>1 536 </a:t>
                    </a:r>
                    <a:r>
                      <a:rPr lang="ru-RU" sz="1000" b="1" kern="0" baseline="0" dirty="0" err="1" smtClean="0"/>
                      <a:t>млн.руб</a:t>
                    </a:r>
                    <a:r>
                      <a:rPr lang="ru-RU" sz="1000" b="1" kern="0" baseline="0" dirty="0" smtClean="0"/>
                      <a:t>.</a:t>
                    </a:r>
                    <a:r>
                      <a:rPr lang="en-US" sz="1000" b="1" kern="0" baseline="0" dirty="0"/>
                      <a:t>
</a:t>
                    </a:r>
                    <a:r>
                      <a:rPr lang="en-US" sz="1000" b="1" kern="0" baseline="0" dirty="0" smtClean="0"/>
                      <a:t>99</a:t>
                    </a:r>
                    <a:r>
                      <a:rPr lang="ru-RU" sz="1000" b="1" kern="0" baseline="0" dirty="0" smtClean="0"/>
                      <a:t>,4</a:t>
                    </a:r>
                    <a:r>
                      <a:rPr lang="en-US" sz="1000" b="1" kern="0" baseline="0" dirty="0" smtClean="0"/>
                      <a:t>%</a:t>
                    </a:r>
                    <a:endParaRPr lang="en-US" sz="1000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/>
                      <a:t>10 </a:t>
                    </a:r>
                    <a:r>
                      <a:rPr lang="ru-RU" dirty="0" err="1" smtClean="0"/>
                      <a:t>млн.руб</a:t>
                    </a:r>
                    <a:r>
                      <a:rPr lang="ru-RU" dirty="0" smtClean="0"/>
                      <a:t>.</a:t>
                    </a:r>
                    <a:r>
                      <a:rPr lang="en-US" dirty="0"/>
                      <a:t>
</a:t>
                    </a:r>
                    <a:r>
                      <a:rPr lang="ru-RU" dirty="0" smtClean="0"/>
                      <a:t>0,6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</c:dLbl>
            <c:txPr>
              <a:bodyPr/>
              <a:lstStyle/>
              <a:p>
                <a:pPr>
                  <a:defRPr b="1" kern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1"/>
          </c:dLbls>
          <c:cat>
            <c:strRef>
              <c:f>'для диагарамм'!$G$32:$H$32</c:f>
              <c:strCache>
                <c:ptCount val="2"/>
                <c:pt idx="0">
                  <c:v>Признано </c:v>
                </c:pt>
                <c:pt idx="1">
                  <c:v>Отказано</c:v>
                </c:pt>
              </c:strCache>
            </c:strRef>
          </c:cat>
          <c:val>
            <c:numRef>
              <c:f>'для диагарамм'!$G$33:$H$33</c:f>
              <c:numCache>
                <c:formatCode>#,##0\ "₽"</c:formatCode>
                <c:ptCount val="2"/>
                <c:pt idx="0">
                  <c:v>1536197568</c:v>
                </c:pt>
                <c:pt idx="1">
                  <c:v>10000000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7.0030946189727716E-2"/>
          <c:y val="0.83497165137687634"/>
          <c:w val="0.58663096487353517"/>
          <c:h val="0.15778811822926467"/>
        </c:manualLayout>
      </c:layout>
      <c:overlay val="0"/>
      <c:txPr>
        <a:bodyPr/>
        <a:lstStyle/>
        <a:p>
          <a:pPr>
            <a:defRPr sz="1100" b="1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/>
                      <a:t>340 </a:t>
                    </a:r>
                    <a:r>
                      <a:rPr lang="ru-RU" dirty="0" smtClean="0"/>
                      <a:t>,3</a:t>
                    </a:r>
                    <a:r>
                      <a:rPr lang="ru-RU" baseline="0" dirty="0" smtClean="0"/>
                      <a:t> </a:t>
                    </a:r>
                    <a:r>
                      <a:rPr lang="ru-RU" baseline="0" dirty="0" err="1" smtClean="0"/>
                      <a:t>млн.руб</a:t>
                    </a:r>
                    <a:r>
                      <a:rPr lang="ru-RU" baseline="0" dirty="0" smtClean="0"/>
                      <a:t>.</a:t>
                    </a:r>
                    <a:r>
                      <a:rPr lang="en-US" dirty="0"/>
                      <a:t>
</a:t>
                    </a:r>
                    <a:r>
                      <a:rPr lang="ru-RU" dirty="0" smtClean="0"/>
                      <a:t>99,6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/>
                      <a:t>1 </a:t>
                    </a:r>
                    <a:r>
                      <a:rPr lang="ru-RU" dirty="0" smtClean="0"/>
                      <a:t>,3</a:t>
                    </a:r>
                  </a:p>
                  <a:p>
                    <a:r>
                      <a:rPr lang="ru-RU" dirty="0" smtClean="0"/>
                      <a:t> </a:t>
                    </a:r>
                    <a:r>
                      <a:rPr lang="ru-RU" dirty="0" err="1" smtClean="0"/>
                      <a:t>млн.руб</a:t>
                    </a:r>
                    <a:r>
                      <a:rPr lang="ru-RU" dirty="0" smtClean="0"/>
                      <a:t>.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0</a:t>
                    </a:r>
                    <a:r>
                      <a:rPr lang="ru-RU" dirty="0" smtClean="0"/>
                      <a:t>,4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1"/>
          </c:dLbls>
          <c:cat>
            <c:strRef>
              <c:f>'для диагарамм'!$G$48:$H$48</c:f>
              <c:strCache>
                <c:ptCount val="2"/>
                <c:pt idx="0">
                  <c:v>Признано </c:v>
                </c:pt>
                <c:pt idx="1">
                  <c:v>Отказано</c:v>
                </c:pt>
              </c:strCache>
            </c:strRef>
          </c:cat>
          <c:val>
            <c:numRef>
              <c:f>'для диагарамм'!$G$49:$H$49</c:f>
              <c:numCache>
                <c:formatCode>#,##0\ "₽"</c:formatCode>
                <c:ptCount val="2"/>
                <c:pt idx="0">
                  <c:v>340293511</c:v>
                </c:pt>
                <c:pt idx="1">
                  <c:v>1264128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7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0414845935334795E-2"/>
          <c:y val="6.2698728845971376E-4"/>
          <c:w val="0.95460095628787578"/>
          <c:h val="0.99937293914774428"/>
        </c:manualLayout>
      </c:layout>
      <c:pie3DChart>
        <c:varyColors val="1"/>
        <c:dLbls>
          <c:dLblPos val="ctr"/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5820835789423022E-2"/>
          <c:y val="0.88572989471211461"/>
          <c:w val="0.98417916421057683"/>
          <c:h val="9.8344628161008668E-2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5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100"/>
                      <a:t>101</a:t>
                    </a:r>
                    <a:r>
                      <a:rPr lang="ru-RU" sz="1100"/>
                      <a:t> млн.руб.</a:t>
                    </a:r>
                    <a:r>
                      <a:rPr lang="en-US" sz="1100"/>
                      <a:t>
21%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100"/>
                      <a:t>377</a:t>
                    </a:r>
                    <a:r>
                      <a:rPr lang="ru-RU" sz="1100"/>
                      <a:t> млн.руб. </a:t>
                    </a:r>
                    <a:r>
                      <a:rPr lang="en-US" sz="1100"/>
                      <a:t>
79%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</c:dLbl>
            <c:txPr>
              <a:bodyPr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1"/>
          </c:dLbls>
          <c:cat>
            <c:strRef>
              <c:f>'для диагарамм'!$F$133:$G$133</c:f>
              <c:strCache>
                <c:ptCount val="2"/>
                <c:pt idx="0">
                  <c:v>Сумма по неустарненным расхождениям</c:v>
                </c:pt>
                <c:pt idx="1">
                  <c:v>Сумма по устраненным расхождениям</c:v>
                </c:pt>
              </c:strCache>
            </c:strRef>
          </c:cat>
          <c:val>
            <c:numRef>
              <c:f>'для диагарамм'!$F$134:$G$134</c:f>
              <c:numCache>
                <c:formatCode>General</c:formatCode>
                <c:ptCount val="2"/>
                <c:pt idx="0">
                  <c:v>101</c:v>
                </c:pt>
                <c:pt idx="1">
                  <c:v>377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6.6653402001825665E-2"/>
          <c:y val="0.78609572295332963"/>
          <c:w val="0.8141338850941483"/>
          <c:h val="0.2083756904274327"/>
        </c:manualLayout>
      </c:layout>
      <c:overlay val="0"/>
      <c:txPr>
        <a:bodyPr/>
        <a:lstStyle/>
        <a:p>
          <a:pPr>
            <a:defRPr sz="1100" b="1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7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0414845935334795E-2"/>
          <c:y val="6.2698728845971376E-4"/>
          <c:w val="0.95460095628787578"/>
          <c:h val="0.99937293914774428"/>
        </c:manualLayout>
      </c:layout>
      <c:pie3DChart>
        <c:varyColors val="1"/>
        <c:dLbls>
          <c:dLblPos val="ctr"/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  <c:spPr>
        <a:noFill/>
        <a:ln w="25400">
          <a:noFill/>
        </a:ln>
        <a:effectLst/>
      </c:spPr>
    </c:plotArea>
    <c:legend>
      <c:legendPos val="b"/>
      <c:layout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5"/>
          <c:dPt>
            <c:idx val="1"/>
            <c:bubble3D val="0"/>
            <c:explosion val="34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100" b="1" smtClean="0"/>
                      <a:t>0.8</a:t>
                    </a:r>
                    <a:r>
                      <a:rPr lang="ru-RU" sz="1100" b="1" smtClean="0"/>
                      <a:t> млн.руб.  </a:t>
                    </a:r>
                  </a:p>
                  <a:p>
                    <a:r>
                      <a:rPr lang="en-US" sz="1100" b="1" smtClean="0"/>
                      <a:t> </a:t>
                    </a:r>
                    <a:r>
                      <a:rPr lang="en-US" sz="1100" b="1"/>
                      <a:t>1%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100" b="1" dirty="0" smtClean="0"/>
                      <a:t>98.1</a:t>
                    </a:r>
                    <a:r>
                      <a:rPr lang="ru-RU" sz="1100" b="1" dirty="0" smtClean="0"/>
                      <a:t> </a:t>
                    </a:r>
                    <a:r>
                      <a:rPr lang="ru-RU" sz="1100" b="1" dirty="0" err="1" smtClean="0"/>
                      <a:t>млн.руб</a:t>
                    </a:r>
                    <a:r>
                      <a:rPr lang="ru-RU" sz="1100" b="1" dirty="0" smtClean="0"/>
                      <a:t>.</a:t>
                    </a:r>
                  </a:p>
                  <a:p>
                    <a:r>
                      <a:rPr lang="en-US" sz="1100" b="1" dirty="0" smtClean="0"/>
                      <a:t> </a:t>
                    </a:r>
                    <a:r>
                      <a:rPr lang="en-US" sz="1100" b="1" dirty="0"/>
                      <a:t>99%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'для диагарамм'!$F$122:$G$122</c:f>
              <c:strCache>
                <c:ptCount val="2"/>
                <c:pt idx="0">
                  <c:v>Сумма по неустарненным расхождениям</c:v>
                </c:pt>
                <c:pt idx="1">
                  <c:v>Сумма по устраненным расхождениям</c:v>
                </c:pt>
              </c:strCache>
            </c:strRef>
          </c:cat>
          <c:val>
            <c:numRef>
              <c:f>'для диагарамм'!$F$123:$G$123</c:f>
              <c:numCache>
                <c:formatCode>General</c:formatCode>
                <c:ptCount val="2"/>
                <c:pt idx="0">
                  <c:v>0.8</c:v>
                </c:pt>
                <c:pt idx="1">
                  <c:v>98.1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"/>
          <c:y val="0.80275761676069235"/>
          <c:w val="0.9604372369314802"/>
          <c:h val="0.19724238323930771"/>
        </c:manualLayout>
      </c:layout>
      <c:overlay val="0"/>
      <c:txPr>
        <a:bodyPr/>
        <a:lstStyle/>
        <a:p>
          <a:pPr>
            <a:defRPr sz="1200" b="1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5.8314085739282588E-2"/>
                  <c:y val="-0.30650205532718588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154
63</a:t>
                    </a:r>
                    <a:r>
                      <a:rPr lang="en-US" dirty="0" smtClean="0"/>
                      <a:t>%</a:t>
                    </a:r>
                    <a:endParaRPr lang="ru-RU" dirty="0" smtClean="0"/>
                  </a:p>
                  <a:p>
                    <a:r>
                      <a:rPr lang="ru-RU" dirty="0" smtClean="0"/>
                      <a:t>На 721 </a:t>
                    </a:r>
                    <a:r>
                      <a:rPr lang="ru-RU" dirty="0" err="1" smtClean="0"/>
                      <a:t>млн.руб</a:t>
                    </a:r>
                    <a:r>
                      <a:rPr lang="ru-RU" dirty="0" smtClean="0"/>
                      <a:t>.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</c:dLbl>
            <c:dLbl>
              <c:idx val="1"/>
              <c:layout>
                <c:manualLayout>
                  <c:x val="6.9795931758530175E-2"/>
                  <c:y val="-0.11880652149761138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91
37</a:t>
                    </a:r>
                    <a:r>
                      <a:rPr lang="en-US" dirty="0" smtClean="0"/>
                      <a:t>%</a:t>
                    </a:r>
                    <a:r>
                      <a:rPr lang="ru-RU" dirty="0" smtClean="0"/>
                      <a:t> на 772 </a:t>
                    </a:r>
                    <a:r>
                      <a:rPr lang="ru-RU" dirty="0" err="1" smtClean="0"/>
                      <a:t>млн.руб</a:t>
                    </a:r>
                    <a:r>
                      <a:rPr lang="ru-RU" dirty="0" smtClean="0"/>
                      <a:t>.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1"/>
          </c:dLbls>
          <c:cat>
            <c:strRef>
              <c:f>Лист2!$F$5:$G$5</c:f>
              <c:strCache>
                <c:ptCount val="2"/>
                <c:pt idx="0">
                  <c:v>Количество КНП с использованием риск-ориентированного подхода</c:v>
                </c:pt>
                <c:pt idx="1">
                  <c:v>Количество КНП без использованием риск-ориентированного подхода</c:v>
                </c:pt>
              </c:strCache>
            </c:strRef>
          </c:cat>
          <c:val>
            <c:numRef>
              <c:f>Лист2!$F$6:$G$6</c:f>
              <c:numCache>
                <c:formatCode>General</c:formatCode>
                <c:ptCount val="2"/>
                <c:pt idx="0">
                  <c:v>154</c:v>
                </c:pt>
                <c:pt idx="1">
                  <c:v>91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7.7862423447069118E-2"/>
          <c:y val="0.71899677813576268"/>
          <c:w val="0.89435979877515315"/>
          <c:h val="0.28100322186423726"/>
        </c:manualLayout>
      </c:layout>
      <c:overlay val="0"/>
      <c:txPr>
        <a:bodyPr/>
        <a:lstStyle/>
        <a:p>
          <a:pPr>
            <a:defRPr sz="1200" b="1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D9C97FD-5558-4527-9D53-2FB221F99794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637B9EC-76EC-4E47-9AEC-7F16AD79AA74}" type="pres">
      <dgm:prSet presAssocID="{4D9C97FD-5558-4527-9D53-2FB221F9979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CA18157D-0646-48EC-B195-E30897A8070D}" type="presOf" srcId="{4D9C97FD-5558-4527-9D53-2FB221F99794}" destId="{4637B9EC-76EC-4E47-9AEC-7F16AD79AA74}" srcOrd="0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AA0D48F-D7EC-4003-B1A3-8B4D2E475400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711D3401-2623-4886-9454-98B90CAA4ED3}">
      <dgm:prSet phldrT="[Текст]" custT="1"/>
      <dgm:spPr>
        <a:xfrm>
          <a:off x="818573" y="2188382"/>
          <a:ext cx="6638736" cy="625205"/>
        </a:xfrm>
        <a:solidFill>
          <a:srgbClr val="4F81BD">
            <a:shade val="80000"/>
            <a:hueOff val="204164"/>
            <a:satOff val="-2928"/>
            <a:lumOff val="17077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sz="24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Работа с расхождениями в зависимости от уровня риска налогоплательщика</a:t>
          </a:r>
        </a:p>
      </dgm:t>
    </dgm:pt>
    <dgm:pt modelId="{6ED14CB2-0DE3-40D4-8676-C3513570947D}" type="parTrans" cxnId="{9FE02B8E-0212-4916-8DB8-2DDAA8E15D14}">
      <dgm:prSet/>
      <dgm:spPr/>
      <dgm:t>
        <a:bodyPr/>
        <a:lstStyle/>
        <a:p>
          <a:endParaRPr lang="ru-RU"/>
        </a:p>
      </dgm:t>
    </dgm:pt>
    <dgm:pt modelId="{6D56A40E-DE55-4136-9BFE-8304E445FC0A}" type="sibTrans" cxnId="{9FE02B8E-0212-4916-8DB8-2DDAA8E15D14}">
      <dgm:prSet/>
      <dgm:spPr/>
      <dgm:t>
        <a:bodyPr/>
        <a:lstStyle/>
        <a:p>
          <a:endParaRPr lang="ru-RU"/>
        </a:p>
      </dgm:t>
    </dgm:pt>
    <dgm:pt modelId="{AE173420-A38B-4072-AD1A-D44575E866DE}">
      <dgm:prSet phldrT="[Текст]" custT="1"/>
      <dgm:spPr>
        <a:xfrm>
          <a:off x="460128" y="312440"/>
          <a:ext cx="6997180" cy="625205"/>
        </a:xfrm>
        <a:solidFill>
          <a:srgbClr val="4F81BD">
            <a:shade val="8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50800" dist="38100" dir="18900000" algn="bl" rotWithShape="0">
            <a:schemeClr val="tx2">
              <a:lumMod val="40000"/>
              <a:lumOff val="60000"/>
              <a:alpha val="40000"/>
            </a:schemeClr>
          </a:outerShdw>
        </a:effectLst>
      </dgm:spPr>
      <dgm:t>
        <a:bodyPr/>
        <a:lstStyle/>
        <a:p>
          <a:r>
            <a:rPr lang="ru-RU" sz="24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Инструментарий для </a:t>
          </a:r>
          <a:r>
            <a:rPr lang="ru-RU" sz="240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определения недобросовестных </a:t>
          </a:r>
          <a:r>
            <a:rPr lang="ru-RU" sz="24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налогоплательщиков</a:t>
          </a:r>
        </a:p>
      </dgm:t>
    </dgm:pt>
    <dgm:pt modelId="{EBE638B4-8CE5-4A5A-9E11-E1229B742D9D}" type="parTrans" cxnId="{C7884066-4D44-4B67-B0B9-8D75B51E900F}">
      <dgm:prSet/>
      <dgm:spPr/>
      <dgm:t>
        <a:bodyPr/>
        <a:lstStyle/>
        <a:p>
          <a:endParaRPr lang="ru-RU"/>
        </a:p>
      </dgm:t>
    </dgm:pt>
    <dgm:pt modelId="{3AF7D08D-C9C2-4E69-AC58-6A66D9EF4E0A}" type="sibTrans" cxnId="{C7884066-4D44-4B67-B0B9-8D75B51E900F}">
      <dgm:prSet/>
      <dgm:spPr>
        <a:xfrm>
          <a:off x="-4594335" y="-704407"/>
          <a:ext cx="5472816" cy="5472816"/>
        </a:xfrm>
        <a:noFill/>
        <a:ln w="25400" cap="flat" cmpd="sng" algn="ctr">
          <a:solidFill>
            <a:srgbClr val="4F81BD">
              <a:tint val="99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/>
        </a:p>
      </dgm:t>
    </dgm:pt>
    <dgm:pt modelId="{4C4400DB-B587-40E8-9F0D-37D272EFB54A}">
      <dgm:prSet/>
      <dgm:spPr/>
      <dgm:t>
        <a:bodyPr/>
        <a:lstStyle/>
        <a:p>
          <a:r>
            <a:rPr lang="ru-RU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Оценка бизнес-периметра налогоплательщика. Отказ от использования «фиктивных» компаний</a:t>
          </a:r>
        </a:p>
      </dgm:t>
    </dgm:pt>
    <dgm:pt modelId="{CE985D66-FAE8-498C-A930-9D0FEDB69D5A}" type="parTrans" cxnId="{0B81E8B8-D878-4E31-8379-D75F45B73C94}">
      <dgm:prSet/>
      <dgm:spPr/>
      <dgm:t>
        <a:bodyPr/>
        <a:lstStyle/>
        <a:p>
          <a:endParaRPr lang="ru-RU"/>
        </a:p>
      </dgm:t>
    </dgm:pt>
    <dgm:pt modelId="{808C1181-4571-4FEC-AE3C-65E00B979D50}" type="sibTrans" cxnId="{0B81E8B8-D878-4E31-8379-D75F45B73C94}">
      <dgm:prSet/>
      <dgm:spPr/>
      <dgm:t>
        <a:bodyPr/>
        <a:lstStyle/>
        <a:p>
          <a:endParaRPr lang="ru-RU"/>
        </a:p>
      </dgm:t>
    </dgm:pt>
    <dgm:pt modelId="{BF436311-BE54-44A0-B028-5A9FA22C7001}" type="pres">
      <dgm:prSet presAssocID="{AAA0D48F-D7EC-4003-B1A3-8B4D2E47540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0FD809E3-6751-4A6D-B960-0C93EB51BC3F}" type="pres">
      <dgm:prSet presAssocID="{AAA0D48F-D7EC-4003-B1A3-8B4D2E475400}" presName="Name1" presStyleCnt="0"/>
      <dgm:spPr/>
    </dgm:pt>
    <dgm:pt modelId="{9ECCDDD9-0895-453A-90A4-E31EFD824C65}" type="pres">
      <dgm:prSet presAssocID="{AAA0D48F-D7EC-4003-B1A3-8B4D2E475400}" presName="cycle" presStyleCnt="0"/>
      <dgm:spPr/>
    </dgm:pt>
    <dgm:pt modelId="{FEC10F60-3A71-44DE-BD37-D4FEDA030B20}" type="pres">
      <dgm:prSet presAssocID="{AAA0D48F-D7EC-4003-B1A3-8B4D2E475400}" presName="srcNode" presStyleLbl="node1" presStyleIdx="0" presStyleCnt="3"/>
      <dgm:spPr/>
    </dgm:pt>
    <dgm:pt modelId="{56A4D669-ED7B-4810-837D-B1A36985887D}" type="pres">
      <dgm:prSet presAssocID="{AAA0D48F-D7EC-4003-B1A3-8B4D2E475400}" presName="conn" presStyleLbl="parChTrans1D2" presStyleIdx="0" presStyleCnt="1"/>
      <dgm:spPr>
        <a:prstGeom prst="blockArc">
          <a:avLst>
            <a:gd name="adj1" fmla="val 18900000"/>
            <a:gd name="adj2" fmla="val 2700000"/>
            <a:gd name="adj3" fmla="val 395"/>
          </a:avLst>
        </a:prstGeom>
      </dgm:spPr>
      <dgm:t>
        <a:bodyPr/>
        <a:lstStyle/>
        <a:p>
          <a:endParaRPr lang="ru-RU"/>
        </a:p>
      </dgm:t>
    </dgm:pt>
    <dgm:pt modelId="{8AFD09E6-EECC-4D13-A051-010526D264D2}" type="pres">
      <dgm:prSet presAssocID="{AAA0D48F-D7EC-4003-B1A3-8B4D2E475400}" presName="extraNode" presStyleLbl="node1" presStyleIdx="0" presStyleCnt="3"/>
      <dgm:spPr/>
    </dgm:pt>
    <dgm:pt modelId="{B9CD1581-AC50-4A1B-818C-EEFC1CCADA05}" type="pres">
      <dgm:prSet presAssocID="{AAA0D48F-D7EC-4003-B1A3-8B4D2E475400}" presName="dstNode" presStyleLbl="node1" presStyleIdx="0" presStyleCnt="3"/>
      <dgm:spPr/>
    </dgm:pt>
    <dgm:pt modelId="{2E99FDE7-35AD-4138-9EC6-D2FB63E52036}" type="pres">
      <dgm:prSet presAssocID="{AE173420-A38B-4072-AD1A-D44575E866DE}" presName="text_1" presStyleLbl="node1" presStyleIdx="0" presStyleCnt="3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69095A88-E3F9-478F-8BD6-3C2F75CBBD81}" type="pres">
      <dgm:prSet presAssocID="{AE173420-A38B-4072-AD1A-D44575E866DE}" presName="accent_1" presStyleCnt="0"/>
      <dgm:spPr/>
    </dgm:pt>
    <dgm:pt modelId="{D45A209B-4DBB-47F4-B2E2-BDD43AAA7F6A}" type="pres">
      <dgm:prSet presAssocID="{AE173420-A38B-4072-AD1A-D44575E866DE}" presName="accentRepeatNode" presStyleLbl="solidFgAcc1" presStyleIdx="0" presStyleCnt="3"/>
      <dgm:spPr>
        <a:xfrm>
          <a:off x="69375" y="234289"/>
          <a:ext cx="781507" cy="781507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27A6A735-0694-4387-93DF-A249A3D366D8}" type="pres">
      <dgm:prSet presAssocID="{4C4400DB-B587-40E8-9F0D-37D272EFB54A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448A2D-35D1-4B68-AB28-C883E7E48412}" type="pres">
      <dgm:prSet presAssocID="{4C4400DB-B587-40E8-9F0D-37D272EFB54A}" presName="accent_2" presStyleCnt="0"/>
      <dgm:spPr/>
    </dgm:pt>
    <dgm:pt modelId="{3554B5C4-1C84-4F9A-999D-43F039E73DF0}" type="pres">
      <dgm:prSet presAssocID="{4C4400DB-B587-40E8-9F0D-37D272EFB54A}" presName="accentRepeatNode" presStyleLbl="solidFgAcc1" presStyleIdx="1" presStyleCnt="3"/>
      <dgm:spPr/>
    </dgm:pt>
    <dgm:pt modelId="{0A0D256B-4524-45FC-8078-7D4FA16293D5}" type="pres">
      <dgm:prSet presAssocID="{711D3401-2623-4886-9454-98B90CAA4ED3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D5A363-803B-4B66-A718-5C686058943C}" type="pres">
      <dgm:prSet presAssocID="{711D3401-2623-4886-9454-98B90CAA4ED3}" presName="accent_3" presStyleCnt="0"/>
      <dgm:spPr/>
    </dgm:pt>
    <dgm:pt modelId="{93F1F20C-95F6-4EBC-BF19-A61EFE442A49}" type="pres">
      <dgm:prSet presAssocID="{711D3401-2623-4886-9454-98B90CAA4ED3}" presName="accentRepeatNode" presStyleLbl="solidFgAcc1" presStyleIdx="2" presStyleCnt="3"/>
      <dgm:spPr>
        <a:xfrm>
          <a:off x="427819" y="2110232"/>
          <a:ext cx="781507" cy="781507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4F81BD">
              <a:shade val="80000"/>
              <a:hueOff val="204164"/>
              <a:satOff val="-2928"/>
              <a:lumOff val="17077"/>
              <a:alphaOff val="0"/>
            </a:srgbClr>
          </a:solidFill>
          <a:prstDash val="solid"/>
        </a:ln>
        <a:effectLst/>
      </dgm:spPr>
    </dgm:pt>
  </dgm:ptLst>
  <dgm:cxnLst>
    <dgm:cxn modelId="{C7884066-4D44-4B67-B0B9-8D75B51E900F}" srcId="{AAA0D48F-D7EC-4003-B1A3-8B4D2E475400}" destId="{AE173420-A38B-4072-AD1A-D44575E866DE}" srcOrd="0" destOrd="0" parTransId="{EBE638B4-8CE5-4A5A-9E11-E1229B742D9D}" sibTransId="{3AF7D08D-C9C2-4E69-AC58-6A66D9EF4E0A}"/>
    <dgm:cxn modelId="{445B1598-8E72-48C6-AB84-AE05E852100C}" type="presOf" srcId="{711D3401-2623-4886-9454-98B90CAA4ED3}" destId="{0A0D256B-4524-45FC-8078-7D4FA16293D5}" srcOrd="0" destOrd="0" presId="urn:microsoft.com/office/officeart/2008/layout/VerticalCurvedList"/>
    <dgm:cxn modelId="{0B81E8B8-D878-4E31-8379-D75F45B73C94}" srcId="{AAA0D48F-D7EC-4003-B1A3-8B4D2E475400}" destId="{4C4400DB-B587-40E8-9F0D-37D272EFB54A}" srcOrd="1" destOrd="0" parTransId="{CE985D66-FAE8-498C-A930-9D0FEDB69D5A}" sibTransId="{808C1181-4571-4FEC-AE3C-65E00B979D50}"/>
    <dgm:cxn modelId="{9FE02B8E-0212-4916-8DB8-2DDAA8E15D14}" srcId="{AAA0D48F-D7EC-4003-B1A3-8B4D2E475400}" destId="{711D3401-2623-4886-9454-98B90CAA4ED3}" srcOrd="2" destOrd="0" parTransId="{6ED14CB2-0DE3-40D4-8676-C3513570947D}" sibTransId="{6D56A40E-DE55-4136-9BFE-8304E445FC0A}"/>
    <dgm:cxn modelId="{0C8FAD18-2160-476D-B7E9-8CF1620CC3B3}" type="presOf" srcId="{AAA0D48F-D7EC-4003-B1A3-8B4D2E475400}" destId="{BF436311-BE54-44A0-B028-5A9FA22C7001}" srcOrd="0" destOrd="0" presId="urn:microsoft.com/office/officeart/2008/layout/VerticalCurvedList"/>
    <dgm:cxn modelId="{01D004FD-6704-4E9E-A83C-8DACDB4486F2}" type="presOf" srcId="{AE173420-A38B-4072-AD1A-D44575E866DE}" destId="{2E99FDE7-35AD-4138-9EC6-D2FB63E52036}" srcOrd="0" destOrd="0" presId="urn:microsoft.com/office/officeart/2008/layout/VerticalCurvedList"/>
    <dgm:cxn modelId="{2CFB699D-15BD-4D6C-B2C6-431935002E2A}" type="presOf" srcId="{4C4400DB-B587-40E8-9F0D-37D272EFB54A}" destId="{27A6A735-0694-4387-93DF-A249A3D366D8}" srcOrd="0" destOrd="0" presId="urn:microsoft.com/office/officeart/2008/layout/VerticalCurvedList"/>
    <dgm:cxn modelId="{740E38A5-29D9-4198-B123-221BE6ED987C}" type="presOf" srcId="{3AF7D08D-C9C2-4E69-AC58-6A66D9EF4E0A}" destId="{56A4D669-ED7B-4810-837D-B1A36985887D}" srcOrd="0" destOrd="0" presId="urn:microsoft.com/office/officeart/2008/layout/VerticalCurvedList"/>
    <dgm:cxn modelId="{5D52A753-58C4-4430-8A1E-50C3D0195A59}" type="presParOf" srcId="{BF436311-BE54-44A0-B028-5A9FA22C7001}" destId="{0FD809E3-6751-4A6D-B960-0C93EB51BC3F}" srcOrd="0" destOrd="0" presId="urn:microsoft.com/office/officeart/2008/layout/VerticalCurvedList"/>
    <dgm:cxn modelId="{D990FE18-7BF5-4A75-B46A-17AA36B9FAA3}" type="presParOf" srcId="{0FD809E3-6751-4A6D-B960-0C93EB51BC3F}" destId="{9ECCDDD9-0895-453A-90A4-E31EFD824C65}" srcOrd="0" destOrd="0" presId="urn:microsoft.com/office/officeart/2008/layout/VerticalCurvedList"/>
    <dgm:cxn modelId="{0689CCEF-7830-46A5-B9FE-B70924DE7983}" type="presParOf" srcId="{9ECCDDD9-0895-453A-90A4-E31EFD824C65}" destId="{FEC10F60-3A71-44DE-BD37-D4FEDA030B20}" srcOrd="0" destOrd="0" presId="urn:microsoft.com/office/officeart/2008/layout/VerticalCurvedList"/>
    <dgm:cxn modelId="{81D546B5-F4A0-4DE0-B211-4BFDB05284C4}" type="presParOf" srcId="{9ECCDDD9-0895-453A-90A4-E31EFD824C65}" destId="{56A4D669-ED7B-4810-837D-B1A36985887D}" srcOrd="1" destOrd="0" presId="urn:microsoft.com/office/officeart/2008/layout/VerticalCurvedList"/>
    <dgm:cxn modelId="{050CB929-D9B1-41FA-81D9-8CB655E86635}" type="presParOf" srcId="{9ECCDDD9-0895-453A-90A4-E31EFD824C65}" destId="{8AFD09E6-EECC-4D13-A051-010526D264D2}" srcOrd="2" destOrd="0" presId="urn:microsoft.com/office/officeart/2008/layout/VerticalCurvedList"/>
    <dgm:cxn modelId="{400C4232-98AA-4C25-BDB0-87FC6F312893}" type="presParOf" srcId="{9ECCDDD9-0895-453A-90A4-E31EFD824C65}" destId="{B9CD1581-AC50-4A1B-818C-EEFC1CCADA05}" srcOrd="3" destOrd="0" presId="urn:microsoft.com/office/officeart/2008/layout/VerticalCurvedList"/>
    <dgm:cxn modelId="{BB13A069-AFFC-4F21-8BE5-B5F0FCEC5748}" type="presParOf" srcId="{0FD809E3-6751-4A6D-B960-0C93EB51BC3F}" destId="{2E99FDE7-35AD-4138-9EC6-D2FB63E52036}" srcOrd="1" destOrd="0" presId="urn:microsoft.com/office/officeart/2008/layout/VerticalCurvedList"/>
    <dgm:cxn modelId="{663212E5-5FE5-455D-BBBA-CDD4C95E661F}" type="presParOf" srcId="{0FD809E3-6751-4A6D-B960-0C93EB51BC3F}" destId="{69095A88-E3F9-478F-8BD6-3C2F75CBBD81}" srcOrd="2" destOrd="0" presId="urn:microsoft.com/office/officeart/2008/layout/VerticalCurvedList"/>
    <dgm:cxn modelId="{FFF45658-89CA-4EEE-8500-0663CC1E38D6}" type="presParOf" srcId="{69095A88-E3F9-478F-8BD6-3C2F75CBBD81}" destId="{D45A209B-4DBB-47F4-B2E2-BDD43AAA7F6A}" srcOrd="0" destOrd="0" presId="urn:microsoft.com/office/officeart/2008/layout/VerticalCurvedList"/>
    <dgm:cxn modelId="{C555FD01-E86B-4903-BEB8-601259945983}" type="presParOf" srcId="{0FD809E3-6751-4A6D-B960-0C93EB51BC3F}" destId="{27A6A735-0694-4387-93DF-A249A3D366D8}" srcOrd="3" destOrd="0" presId="urn:microsoft.com/office/officeart/2008/layout/VerticalCurvedList"/>
    <dgm:cxn modelId="{6B5BBED9-9E67-4519-8DDE-C5B67CDE057C}" type="presParOf" srcId="{0FD809E3-6751-4A6D-B960-0C93EB51BC3F}" destId="{04448A2D-35D1-4B68-AB28-C883E7E48412}" srcOrd="4" destOrd="0" presId="urn:microsoft.com/office/officeart/2008/layout/VerticalCurvedList"/>
    <dgm:cxn modelId="{5150D524-943B-4999-8E38-B95891F9FCFD}" type="presParOf" srcId="{04448A2D-35D1-4B68-AB28-C883E7E48412}" destId="{3554B5C4-1C84-4F9A-999D-43F039E73DF0}" srcOrd="0" destOrd="0" presId="urn:microsoft.com/office/officeart/2008/layout/VerticalCurvedList"/>
    <dgm:cxn modelId="{575CD896-65C2-4C84-BA8D-430E0AF503A4}" type="presParOf" srcId="{0FD809E3-6751-4A6D-B960-0C93EB51BC3F}" destId="{0A0D256B-4524-45FC-8078-7D4FA16293D5}" srcOrd="5" destOrd="0" presId="urn:microsoft.com/office/officeart/2008/layout/VerticalCurvedList"/>
    <dgm:cxn modelId="{7460FD79-B511-443E-BC87-342889807F92}" type="presParOf" srcId="{0FD809E3-6751-4A6D-B960-0C93EB51BC3F}" destId="{66D5A363-803B-4B66-A718-5C686058943C}" srcOrd="6" destOrd="0" presId="urn:microsoft.com/office/officeart/2008/layout/VerticalCurvedList"/>
    <dgm:cxn modelId="{938225A8-028B-4F52-A718-FCC24D3145BB}" type="presParOf" srcId="{66D5A363-803B-4B66-A718-5C686058943C}" destId="{93F1F20C-95F6-4EBC-BF19-A61EFE442A49}" srcOrd="0" destOrd="0" presId="urn:microsoft.com/office/officeart/2008/layout/VerticalCurvedList"/>
  </dgm:cxnLst>
  <dgm:bg>
    <a:effectLst>
      <a:outerShdw blurRad="50800" dist="38100" dir="16200000" rotWithShape="0">
        <a:prstClr val="black">
          <a:alpha val="40000"/>
        </a:prstClr>
      </a:outerShdw>
    </a:effectLst>
  </dgm:bg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2BE99B9-C0D8-472A-B549-AA28B26C46C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7CDDFAC-8C9A-45BB-92D2-1901347B0687}" type="pres">
      <dgm:prSet presAssocID="{62BE99B9-C0D8-472A-B549-AA28B26C46C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70B9F229-4EA2-47E3-AAE7-6594DD4947E4}" type="presOf" srcId="{62BE99B9-C0D8-472A-B549-AA28B26C46C4}" destId="{97CDDFAC-8C9A-45BB-92D2-1901347B068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2BE99B9-C0D8-472A-B549-AA28B26C46C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7CDDFAC-8C9A-45BB-92D2-1901347B0687}" type="pres">
      <dgm:prSet presAssocID="{62BE99B9-C0D8-472A-B549-AA28B26C46C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D397048B-845E-4271-9ECE-FB9B4391841D}" type="presOf" srcId="{62BE99B9-C0D8-472A-B549-AA28B26C46C4}" destId="{97CDDFAC-8C9A-45BB-92D2-1901347B068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2BE99B9-C0D8-472A-B549-AA28B26C46C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0CD403F-5224-4433-B5B7-8B4616551538}">
      <dgm:prSet custT="1"/>
      <dgm:spPr/>
      <dgm:t>
        <a:bodyPr/>
        <a:lstStyle/>
        <a:p>
          <a:r>
            <a:rPr lang="ru-RU" sz="2000" u="sng" dirty="0" smtClean="0"/>
            <a:t>Цель:</a:t>
          </a:r>
          <a:endParaRPr lang="ru-RU" sz="2000" dirty="0"/>
        </a:p>
      </dgm:t>
    </dgm:pt>
    <dgm:pt modelId="{F1709130-BF96-4795-B08D-B15594BD128E}" type="parTrans" cxnId="{2D2EEBE7-0D29-45D8-B405-670EF9855911}">
      <dgm:prSet/>
      <dgm:spPr/>
      <dgm:t>
        <a:bodyPr/>
        <a:lstStyle/>
        <a:p>
          <a:endParaRPr lang="ru-RU"/>
        </a:p>
      </dgm:t>
    </dgm:pt>
    <dgm:pt modelId="{4ADC65B3-F6E4-41F4-9EEF-D5AB812A32B5}" type="sibTrans" cxnId="{2D2EEBE7-0D29-45D8-B405-670EF9855911}">
      <dgm:prSet/>
      <dgm:spPr/>
      <dgm:t>
        <a:bodyPr/>
        <a:lstStyle/>
        <a:p>
          <a:endParaRPr lang="ru-RU"/>
        </a:p>
      </dgm:t>
    </dgm:pt>
    <dgm:pt modelId="{0DE122D7-1DB7-4B1C-8626-D7385D6D08A0}">
      <dgm:prSet custT="1"/>
      <dgm:spPr/>
      <dgm:t>
        <a:bodyPr/>
        <a:lstStyle/>
        <a:p>
          <a:pPr algn="just"/>
          <a:r>
            <a:rPr lang="ru-RU" sz="1600" dirty="0" smtClean="0"/>
            <a:t>установить налогоплательщика выгодоприобретателя,  в чьих интересах совершены схемные сомнительны операции</a:t>
          </a:r>
          <a:endParaRPr lang="ru-RU" sz="1600" dirty="0"/>
        </a:p>
      </dgm:t>
    </dgm:pt>
    <dgm:pt modelId="{7B655204-C712-4E30-B79D-49C0BDA42BB5}" type="parTrans" cxnId="{216FEB8E-80FF-4A1D-8F6E-18F49F6A5E18}">
      <dgm:prSet/>
      <dgm:spPr/>
      <dgm:t>
        <a:bodyPr/>
        <a:lstStyle/>
        <a:p>
          <a:endParaRPr lang="ru-RU"/>
        </a:p>
      </dgm:t>
    </dgm:pt>
    <dgm:pt modelId="{B3F2EBB4-CCAE-4A0D-83BC-BCE597E62A77}" type="sibTrans" cxnId="{216FEB8E-80FF-4A1D-8F6E-18F49F6A5E18}">
      <dgm:prSet/>
      <dgm:spPr/>
      <dgm:t>
        <a:bodyPr/>
        <a:lstStyle/>
        <a:p>
          <a:endParaRPr lang="ru-RU"/>
        </a:p>
      </dgm:t>
    </dgm:pt>
    <dgm:pt modelId="{CEFE09E8-4523-4044-97B2-315B9B41B366}">
      <dgm:prSet custT="1"/>
      <dgm:spPr/>
      <dgm:t>
        <a:bodyPr/>
        <a:lstStyle/>
        <a:p>
          <a:pPr algn="just"/>
          <a:r>
            <a:rPr lang="ru-RU" sz="1600" dirty="0" smtClean="0"/>
            <a:t>побудить налогоплательщика выгодоприобретателя к изменению схемы бизнеса (операций) с признаками злоупотребления правом применения налоговых вычетов</a:t>
          </a:r>
          <a:endParaRPr lang="ru-RU" sz="1600" dirty="0"/>
        </a:p>
      </dgm:t>
    </dgm:pt>
    <dgm:pt modelId="{A19AD6BF-8245-4B7F-A039-852DB930CB39}" type="parTrans" cxnId="{5D92CCB5-A585-40DD-836A-69B40381C638}">
      <dgm:prSet/>
      <dgm:spPr/>
      <dgm:t>
        <a:bodyPr/>
        <a:lstStyle/>
        <a:p>
          <a:endParaRPr lang="ru-RU"/>
        </a:p>
      </dgm:t>
    </dgm:pt>
    <dgm:pt modelId="{84DA68C0-B3C6-4CAD-857C-517BB79E46AB}" type="sibTrans" cxnId="{5D92CCB5-A585-40DD-836A-69B40381C638}">
      <dgm:prSet/>
      <dgm:spPr/>
      <dgm:t>
        <a:bodyPr/>
        <a:lstStyle/>
        <a:p>
          <a:endParaRPr lang="ru-RU"/>
        </a:p>
      </dgm:t>
    </dgm:pt>
    <dgm:pt modelId="{97CDDFAC-8C9A-45BB-92D2-1901347B0687}" type="pres">
      <dgm:prSet presAssocID="{62BE99B9-C0D8-472A-B549-AA28B26C46C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A3E15A5-20DD-4304-9359-539281F1AA87}" type="pres">
      <dgm:prSet presAssocID="{E0CD403F-5224-4433-B5B7-8B4616551538}" presName="parentText" presStyleLbl="node1" presStyleIdx="0" presStyleCnt="1" custScaleX="95758" custScaleY="31401" custLinFactY="-6541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4CB276-B3FB-406D-A0E7-969478153204}" type="pres">
      <dgm:prSet presAssocID="{E0CD403F-5224-4433-B5B7-8B4616551538}" presName="childText" presStyleLbl="revTx" presStyleIdx="0" presStyleCnt="1" custScaleY="64267" custLinFactY="-43450" custLinFactNeighborX="979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16FEB8E-80FF-4A1D-8F6E-18F49F6A5E18}" srcId="{E0CD403F-5224-4433-B5B7-8B4616551538}" destId="{0DE122D7-1DB7-4B1C-8626-D7385D6D08A0}" srcOrd="0" destOrd="0" parTransId="{7B655204-C712-4E30-B79D-49C0BDA42BB5}" sibTransId="{B3F2EBB4-CCAE-4A0D-83BC-BCE597E62A77}"/>
    <dgm:cxn modelId="{6E6273DE-EFC7-47B5-8025-B2DD679D75D9}" type="presOf" srcId="{E0CD403F-5224-4433-B5B7-8B4616551538}" destId="{7A3E15A5-20DD-4304-9359-539281F1AA87}" srcOrd="0" destOrd="0" presId="urn:microsoft.com/office/officeart/2005/8/layout/vList2"/>
    <dgm:cxn modelId="{1E6A3606-4DAD-44F8-9A99-694D83DB3588}" type="presOf" srcId="{62BE99B9-C0D8-472A-B549-AA28B26C46C4}" destId="{97CDDFAC-8C9A-45BB-92D2-1901347B0687}" srcOrd="0" destOrd="0" presId="urn:microsoft.com/office/officeart/2005/8/layout/vList2"/>
    <dgm:cxn modelId="{A90F0F09-6C67-432C-915F-7237F9A9656E}" type="presOf" srcId="{0DE122D7-1DB7-4B1C-8626-D7385D6D08A0}" destId="{D14CB276-B3FB-406D-A0E7-969478153204}" srcOrd="0" destOrd="0" presId="urn:microsoft.com/office/officeart/2005/8/layout/vList2"/>
    <dgm:cxn modelId="{5D92CCB5-A585-40DD-836A-69B40381C638}" srcId="{E0CD403F-5224-4433-B5B7-8B4616551538}" destId="{CEFE09E8-4523-4044-97B2-315B9B41B366}" srcOrd="1" destOrd="0" parTransId="{A19AD6BF-8245-4B7F-A039-852DB930CB39}" sibTransId="{84DA68C0-B3C6-4CAD-857C-517BB79E46AB}"/>
    <dgm:cxn modelId="{7884281B-6258-487B-B1DC-F0F48EA728C6}" type="presOf" srcId="{CEFE09E8-4523-4044-97B2-315B9B41B366}" destId="{D14CB276-B3FB-406D-A0E7-969478153204}" srcOrd="0" destOrd="1" presId="urn:microsoft.com/office/officeart/2005/8/layout/vList2"/>
    <dgm:cxn modelId="{2D2EEBE7-0D29-45D8-B405-670EF9855911}" srcId="{62BE99B9-C0D8-472A-B549-AA28B26C46C4}" destId="{E0CD403F-5224-4433-B5B7-8B4616551538}" srcOrd="0" destOrd="0" parTransId="{F1709130-BF96-4795-B08D-B15594BD128E}" sibTransId="{4ADC65B3-F6E4-41F4-9EEF-D5AB812A32B5}"/>
    <dgm:cxn modelId="{20B3B438-8099-4C35-9A58-1104E1C63718}" type="presParOf" srcId="{97CDDFAC-8C9A-45BB-92D2-1901347B0687}" destId="{7A3E15A5-20DD-4304-9359-539281F1AA87}" srcOrd="0" destOrd="0" presId="urn:microsoft.com/office/officeart/2005/8/layout/vList2"/>
    <dgm:cxn modelId="{672B898C-877D-405B-BA1C-16C1CF1BDDD2}" type="presParOf" srcId="{97CDDFAC-8C9A-45BB-92D2-1901347B0687}" destId="{D14CB276-B3FB-406D-A0E7-969478153204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2BE99B9-C0D8-472A-B549-AA28B26C46C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4EBDADD-EED5-4D2F-A504-8E77E36DFA95}">
      <dgm:prSet custT="1"/>
      <dgm:spPr/>
      <dgm:t>
        <a:bodyPr/>
        <a:lstStyle/>
        <a:p>
          <a:r>
            <a:rPr lang="ru-RU" sz="1800" dirty="0" smtClean="0"/>
            <a:t>2. продавец:</a:t>
          </a:r>
          <a:endParaRPr lang="ru-RU" sz="1800" dirty="0"/>
        </a:p>
      </dgm:t>
    </dgm:pt>
    <dgm:pt modelId="{565266BE-AD35-4E46-8AE9-966233913CCE}" type="parTrans" cxnId="{2D747A24-D51C-4B3C-80A2-F9119E1A62EC}">
      <dgm:prSet/>
      <dgm:spPr/>
      <dgm:t>
        <a:bodyPr/>
        <a:lstStyle/>
        <a:p>
          <a:endParaRPr lang="ru-RU"/>
        </a:p>
      </dgm:t>
    </dgm:pt>
    <dgm:pt modelId="{E36CCDD2-D090-4365-A44C-40920897E46B}" type="sibTrans" cxnId="{2D747A24-D51C-4B3C-80A2-F9119E1A62EC}">
      <dgm:prSet/>
      <dgm:spPr/>
      <dgm:t>
        <a:bodyPr/>
        <a:lstStyle/>
        <a:p>
          <a:endParaRPr lang="ru-RU"/>
        </a:p>
      </dgm:t>
    </dgm:pt>
    <dgm:pt modelId="{311AE45B-AC91-449C-A00A-6771BDB0B553}">
      <dgm:prSet custT="1"/>
      <dgm:spPr/>
      <dgm:t>
        <a:bodyPr/>
        <a:lstStyle/>
        <a:p>
          <a:r>
            <a:rPr lang="ru-RU" sz="1800" dirty="0" smtClean="0"/>
            <a:t>1. покупатель:</a:t>
          </a:r>
          <a:endParaRPr lang="ru-RU" sz="1800" dirty="0"/>
        </a:p>
      </dgm:t>
    </dgm:pt>
    <dgm:pt modelId="{7302C56B-AFCB-4A0A-9431-271B13A88DBE}" type="sibTrans" cxnId="{80C01B0D-97F8-4BB6-9DEB-EAB49FF3E393}">
      <dgm:prSet/>
      <dgm:spPr/>
      <dgm:t>
        <a:bodyPr/>
        <a:lstStyle/>
        <a:p>
          <a:endParaRPr lang="ru-RU"/>
        </a:p>
      </dgm:t>
    </dgm:pt>
    <dgm:pt modelId="{06498A0C-D910-4205-A4F5-5371FE0340EF}" type="parTrans" cxnId="{80C01B0D-97F8-4BB6-9DEB-EAB49FF3E393}">
      <dgm:prSet/>
      <dgm:spPr/>
      <dgm:t>
        <a:bodyPr/>
        <a:lstStyle/>
        <a:p>
          <a:endParaRPr lang="ru-RU"/>
        </a:p>
      </dgm:t>
    </dgm:pt>
    <dgm:pt modelId="{7DFE8BA0-DE31-4548-8D57-1F8078C2DD56}">
      <dgm:prSet custT="1"/>
      <dgm:spPr/>
      <dgm:t>
        <a:bodyPr/>
        <a:lstStyle/>
        <a:p>
          <a:pPr>
            <a:lnSpc>
              <a:spcPct val="90000"/>
            </a:lnSpc>
          </a:pPr>
          <a:r>
            <a:rPr lang="ru-RU" sz="1600" dirty="0" smtClean="0"/>
            <a:t>заявивший возмещение НДС из бюджета</a:t>
          </a:r>
          <a:endParaRPr lang="ru-RU" sz="1600" dirty="0"/>
        </a:p>
      </dgm:t>
    </dgm:pt>
    <dgm:pt modelId="{319C7C1F-F464-4857-BFFE-17316490D2B2}" type="parTrans" cxnId="{FD8CFB4A-33BD-4ED7-B601-7D3E472E40CF}">
      <dgm:prSet/>
      <dgm:spPr/>
      <dgm:t>
        <a:bodyPr/>
        <a:lstStyle/>
        <a:p>
          <a:endParaRPr lang="ru-RU"/>
        </a:p>
      </dgm:t>
    </dgm:pt>
    <dgm:pt modelId="{28EB7CEB-A555-4A95-82AA-383C0F094D24}" type="sibTrans" cxnId="{FD8CFB4A-33BD-4ED7-B601-7D3E472E40CF}">
      <dgm:prSet/>
      <dgm:spPr/>
      <dgm:t>
        <a:bodyPr/>
        <a:lstStyle/>
        <a:p>
          <a:endParaRPr lang="ru-RU"/>
        </a:p>
      </dgm:t>
    </dgm:pt>
    <dgm:pt modelId="{003C9BE8-E2D3-4A03-986A-1CE847C5CF97}">
      <dgm:prSet custT="1"/>
      <dgm:spPr/>
      <dgm:t>
        <a:bodyPr/>
        <a:lstStyle/>
        <a:p>
          <a:endParaRPr lang="ru-RU" sz="1600" dirty="0"/>
        </a:p>
      </dgm:t>
    </dgm:pt>
    <dgm:pt modelId="{54E6F762-CFFD-4517-9B39-2B6D012BD5B3}" type="parTrans" cxnId="{4BCB400B-F0E0-43CC-8997-8361BEB99F09}">
      <dgm:prSet/>
      <dgm:spPr/>
      <dgm:t>
        <a:bodyPr/>
        <a:lstStyle/>
        <a:p>
          <a:endParaRPr lang="ru-RU"/>
        </a:p>
      </dgm:t>
    </dgm:pt>
    <dgm:pt modelId="{0465CC82-5EC2-428C-BB7A-D6548FFB05BB}" type="sibTrans" cxnId="{4BCB400B-F0E0-43CC-8997-8361BEB99F09}">
      <dgm:prSet/>
      <dgm:spPr/>
      <dgm:t>
        <a:bodyPr/>
        <a:lstStyle/>
        <a:p>
          <a:endParaRPr lang="ru-RU"/>
        </a:p>
      </dgm:t>
    </dgm:pt>
    <dgm:pt modelId="{88892ABA-B639-45BA-91DE-CD66F20E0204}">
      <dgm:prSet custT="1"/>
      <dgm:spPr/>
      <dgm:t>
        <a:bodyPr/>
        <a:lstStyle/>
        <a:p>
          <a:pPr>
            <a:lnSpc>
              <a:spcPct val="90000"/>
            </a:lnSpc>
          </a:pPr>
          <a:r>
            <a:rPr lang="ru-RU" sz="1600" dirty="0" smtClean="0"/>
            <a:t>с иными признаками (характера сделок, принадлежности к отрасли)</a:t>
          </a:r>
          <a:endParaRPr lang="ru-RU" sz="1600" dirty="0"/>
        </a:p>
      </dgm:t>
    </dgm:pt>
    <dgm:pt modelId="{3EE3B8BE-4E33-4712-873B-CE5725E972E9}" type="parTrans" cxnId="{7F81208C-2235-4AAF-A3E6-C1185560476A}">
      <dgm:prSet/>
      <dgm:spPr/>
      <dgm:t>
        <a:bodyPr/>
        <a:lstStyle/>
        <a:p>
          <a:endParaRPr lang="ru-RU"/>
        </a:p>
      </dgm:t>
    </dgm:pt>
    <dgm:pt modelId="{C43F0E59-AC0E-4819-AA4F-D4F7B4696126}" type="sibTrans" cxnId="{7F81208C-2235-4AAF-A3E6-C1185560476A}">
      <dgm:prSet/>
      <dgm:spPr/>
      <dgm:t>
        <a:bodyPr/>
        <a:lstStyle/>
        <a:p>
          <a:endParaRPr lang="ru-RU"/>
        </a:p>
      </dgm:t>
    </dgm:pt>
    <dgm:pt modelId="{A93A4031-B7A5-40C1-9761-8FD3D20F97CE}">
      <dgm:prSet custT="1"/>
      <dgm:spPr/>
      <dgm:t>
        <a:bodyPr/>
        <a:lstStyle/>
        <a:p>
          <a:r>
            <a:rPr lang="ru-RU" sz="1600" dirty="0" smtClean="0"/>
            <a:t>заявивший возмещение НДС при ввозе товара по импорту</a:t>
          </a:r>
          <a:endParaRPr lang="ru-RU" sz="1600" dirty="0"/>
        </a:p>
      </dgm:t>
    </dgm:pt>
    <dgm:pt modelId="{3940F497-AB5D-45AD-9E51-4E37AA669731}" type="parTrans" cxnId="{6F806D7D-C424-4E11-BB4C-87CA4E13BB38}">
      <dgm:prSet/>
      <dgm:spPr/>
      <dgm:t>
        <a:bodyPr/>
        <a:lstStyle/>
        <a:p>
          <a:endParaRPr lang="ru-RU"/>
        </a:p>
      </dgm:t>
    </dgm:pt>
    <dgm:pt modelId="{70F197FA-C035-494E-A4B5-8911FBF722E1}" type="sibTrans" cxnId="{6F806D7D-C424-4E11-BB4C-87CA4E13BB38}">
      <dgm:prSet/>
      <dgm:spPr/>
      <dgm:t>
        <a:bodyPr/>
        <a:lstStyle/>
        <a:p>
          <a:endParaRPr lang="ru-RU"/>
        </a:p>
      </dgm:t>
    </dgm:pt>
    <dgm:pt modelId="{4EB2EE27-9A36-4F0E-888B-196B7B5E43CE}">
      <dgm:prSet custT="1"/>
      <dgm:spPr/>
      <dgm:t>
        <a:bodyPr/>
        <a:lstStyle/>
        <a:p>
          <a:r>
            <a:rPr lang="ru-RU" sz="1600" dirty="0" smtClean="0"/>
            <a:t>с максимальной совокупной суммой НДС на расхождениях вида «разрыв», незакрытых в ходе КНП</a:t>
          </a:r>
          <a:endParaRPr lang="ru-RU" sz="1600" dirty="0"/>
        </a:p>
      </dgm:t>
    </dgm:pt>
    <dgm:pt modelId="{F176264E-054C-40FE-9479-FE723E60FB94}" type="parTrans" cxnId="{C59BF7E8-7FC1-415D-85A3-16233DC7526B}">
      <dgm:prSet/>
      <dgm:spPr/>
      <dgm:t>
        <a:bodyPr/>
        <a:lstStyle/>
        <a:p>
          <a:endParaRPr lang="ru-RU"/>
        </a:p>
      </dgm:t>
    </dgm:pt>
    <dgm:pt modelId="{7D8CCF51-A553-4E8E-9D34-CF263E0C3D92}" type="sibTrans" cxnId="{C59BF7E8-7FC1-415D-85A3-16233DC7526B}">
      <dgm:prSet/>
      <dgm:spPr/>
      <dgm:t>
        <a:bodyPr/>
        <a:lstStyle/>
        <a:p>
          <a:endParaRPr lang="ru-RU"/>
        </a:p>
      </dgm:t>
    </dgm:pt>
    <dgm:pt modelId="{78BF76B8-FCCD-4019-A57F-A736BA5B3884}">
      <dgm:prSet custT="1"/>
      <dgm:spPr/>
      <dgm:t>
        <a:bodyPr/>
        <a:lstStyle/>
        <a:p>
          <a:r>
            <a:rPr lang="ru-RU" sz="1600" dirty="0" smtClean="0"/>
            <a:t>с «сомнительной» задолженностью</a:t>
          </a:r>
          <a:endParaRPr lang="ru-RU" sz="1600" dirty="0"/>
        </a:p>
      </dgm:t>
    </dgm:pt>
    <dgm:pt modelId="{4C146A52-7975-464A-AAAF-D9CC90E102E6}" type="parTrans" cxnId="{E85628FD-8C89-4F2B-AC4F-ADC92B20E378}">
      <dgm:prSet/>
      <dgm:spPr/>
      <dgm:t>
        <a:bodyPr/>
        <a:lstStyle/>
        <a:p>
          <a:endParaRPr lang="ru-RU"/>
        </a:p>
      </dgm:t>
    </dgm:pt>
    <dgm:pt modelId="{0A189097-7F6C-44D7-84FB-D58D6CC1C19E}" type="sibTrans" cxnId="{E85628FD-8C89-4F2B-AC4F-ADC92B20E378}">
      <dgm:prSet/>
      <dgm:spPr/>
      <dgm:t>
        <a:bodyPr/>
        <a:lstStyle/>
        <a:p>
          <a:endParaRPr lang="ru-RU"/>
        </a:p>
      </dgm:t>
    </dgm:pt>
    <dgm:pt modelId="{97CDDFAC-8C9A-45BB-92D2-1901347B0687}" type="pres">
      <dgm:prSet presAssocID="{62BE99B9-C0D8-472A-B549-AA28B26C46C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E6DE4-BDAC-4C94-8684-0ABEF3FE908F}" type="pres">
      <dgm:prSet presAssocID="{311AE45B-AC91-449C-A00A-6771BDB0B553}" presName="parentText" presStyleLbl="node1" presStyleIdx="0" presStyleCnt="2" custScaleX="44092" custScaleY="27846" custLinFactNeighborX="-23794" custLinFactNeighborY="1542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824A1A-57F0-4B39-9BC7-E7E8E3327760}" type="pres">
      <dgm:prSet presAssocID="{311AE45B-AC91-449C-A00A-6771BDB0B553}" presName="childText" presStyleLbl="revTx" presStyleIdx="0" presStyleCnt="2" custScaleY="81532" custLinFactNeighborX="0" custLinFactNeighborY="311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546C51-71E6-4207-8635-A8574ED148DF}" type="pres">
      <dgm:prSet presAssocID="{D4EBDADD-EED5-4D2F-A504-8E77E36DFA95}" presName="parentText" presStyleLbl="node1" presStyleIdx="1" presStyleCnt="2" custScaleX="44544" custScaleY="23855" custLinFactNeighborX="-23568" custLinFactNeighborY="2056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961D89-AF83-44A3-8FDE-A8DE2716F0D5}" type="pres">
      <dgm:prSet presAssocID="{D4EBDADD-EED5-4D2F-A504-8E77E36DFA95}" presName="childText" presStyleLbl="revTx" presStyleIdx="1" presStyleCnt="2" custScaleY="110945" custLinFactNeighborX="734" custLinFactNeighborY="35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A713193-1A92-4D95-90F2-7BCFD94FEB37}" type="presOf" srcId="{003C9BE8-E2D3-4A03-986A-1CE847C5CF97}" destId="{0B961D89-AF83-44A3-8FDE-A8DE2716F0D5}" srcOrd="0" destOrd="0" presId="urn:microsoft.com/office/officeart/2005/8/layout/vList2"/>
    <dgm:cxn modelId="{885918DF-DA29-46D7-B563-BC95F5B3A0E8}" type="presOf" srcId="{88892ABA-B639-45BA-91DE-CD66F20E0204}" destId="{A1824A1A-57F0-4B39-9BC7-E7E8E3327760}" srcOrd="0" destOrd="1" presId="urn:microsoft.com/office/officeart/2005/8/layout/vList2"/>
    <dgm:cxn modelId="{4BCB400B-F0E0-43CC-8997-8361BEB99F09}" srcId="{D4EBDADD-EED5-4D2F-A504-8E77E36DFA95}" destId="{003C9BE8-E2D3-4A03-986A-1CE847C5CF97}" srcOrd="0" destOrd="0" parTransId="{54E6F762-CFFD-4517-9B39-2B6D012BD5B3}" sibTransId="{0465CC82-5EC2-428C-BB7A-D6548FFB05BB}"/>
    <dgm:cxn modelId="{7F81208C-2235-4AAF-A3E6-C1185560476A}" srcId="{311AE45B-AC91-449C-A00A-6771BDB0B553}" destId="{88892ABA-B639-45BA-91DE-CD66F20E0204}" srcOrd="1" destOrd="0" parTransId="{3EE3B8BE-4E33-4712-873B-CE5725E972E9}" sibTransId="{C43F0E59-AC0E-4819-AA4F-D4F7B4696126}"/>
    <dgm:cxn modelId="{2D747A24-D51C-4B3C-80A2-F9119E1A62EC}" srcId="{62BE99B9-C0D8-472A-B549-AA28B26C46C4}" destId="{D4EBDADD-EED5-4D2F-A504-8E77E36DFA95}" srcOrd="1" destOrd="0" parTransId="{565266BE-AD35-4E46-8AE9-966233913CCE}" sibTransId="{E36CCDD2-D090-4365-A44C-40920897E46B}"/>
    <dgm:cxn modelId="{DDEBB032-F890-4E38-A413-C480C306BD85}" type="presOf" srcId="{62BE99B9-C0D8-472A-B549-AA28B26C46C4}" destId="{97CDDFAC-8C9A-45BB-92D2-1901347B0687}" srcOrd="0" destOrd="0" presId="urn:microsoft.com/office/officeart/2005/8/layout/vList2"/>
    <dgm:cxn modelId="{7E4ECA93-615D-49E4-AE1F-EE437A960789}" type="presOf" srcId="{4EB2EE27-9A36-4F0E-888B-196B7B5E43CE}" destId="{0B961D89-AF83-44A3-8FDE-A8DE2716F0D5}" srcOrd="0" destOrd="1" presId="urn:microsoft.com/office/officeart/2005/8/layout/vList2"/>
    <dgm:cxn modelId="{6F806D7D-C424-4E11-BB4C-87CA4E13BB38}" srcId="{D4EBDADD-EED5-4D2F-A504-8E77E36DFA95}" destId="{A93A4031-B7A5-40C1-9761-8FD3D20F97CE}" srcOrd="3" destOrd="0" parTransId="{3940F497-AB5D-45AD-9E51-4E37AA669731}" sibTransId="{70F197FA-C035-494E-A4B5-8911FBF722E1}"/>
    <dgm:cxn modelId="{FD8CFB4A-33BD-4ED7-B601-7D3E472E40CF}" srcId="{311AE45B-AC91-449C-A00A-6771BDB0B553}" destId="{7DFE8BA0-DE31-4548-8D57-1F8078C2DD56}" srcOrd="0" destOrd="0" parTransId="{319C7C1F-F464-4857-BFFE-17316490D2B2}" sibTransId="{28EB7CEB-A555-4A95-82AA-383C0F094D24}"/>
    <dgm:cxn modelId="{9566FA1A-667D-4ECA-835C-8EBCC115E0A3}" type="presOf" srcId="{78BF76B8-FCCD-4019-A57F-A736BA5B3884}" destId="{0B961D89-AF83-44A3-8FDE-A8DE2716F0D5}" srcOrd="0" destOrd="2" presId="urn:microsoft.com/office/officeart/2005/8/layout/vList2"/>
    <dgm:cxn modelId="{07E07C01-7B06-4186-A6B2-5F21E5F8EF94}" type="presOf" srcId="{D4EBDADD-EED5-4D2F-A504-8E77E36DFA95}" destId="{76546C51-71E6-4207-8635-A8574ED148DF}" srcOrd="0" destOrd="0" presId="urn:microsoft.com/office/officeart/2005/8/layout/vList2"/>
    <dgm:cxn modelId="{80C01B0D-97F8-4BB6-9DEB-EAB49FF3E393}" srcId="{62BE99B9-C0D8-472A-B549-AA28B26C46C4}" destId="{311AE45B-AC91-449C-A00A-6771BDB0B553}" srcOrd="0" destOrd="0" parTransId="{06498A0C-D910-4205-A4F5-5371FE0340EF}" sibTransId="{7302C56B-AFCB-4A0A-9431-271B13A88DBE}"/>
    <dgm:cxn modelId="{6501C7FB-ACD2-4987-967C-A5FC1B8C229D}" type="presOf" srcId="{311AE45B-AC91-449C-A00A-6771BDB0B553}" destId="{F55E6DE4-BDAC-4C94-8684-0ABEF3FE908F}" srcOrd="0" destOrd="0" presId="urn:microsoft.com/office/officeart/2005/8/layout/vList2"/>
    <dgm:cxn modelId="{C59BF7E8-7FC1-415D-85A3-16233DC7526B}" srcId="{D4EBDADD-EED5-4D2F-A504-8E77E36DFA95}" destId="{4EB2EE27-9A36-4F0E-888B-196B7B5E43CE}" srcOrd="1" destOrd="0" parTransId="{F176264E-054C-40FE-9479-FE723E60FB94}" sibTransId="{7D8CCF51-A553-4E8E-9D34-CF263E0C3D92}"/>
    <dgm:cxn modelId="{B76BCC4E-7D80-485D-8B23-B0B25518FBB2}" type="presOf" srcId="{7DFE8BA0-DE31-4548-8D57-1F8078C2DD56}" destId="{A1824A1A-57F0-4B39-9BC7-E7E8E3327760}" srcOrd="0" destOrd="0" presId="urn:microsoft.com/office/officeart/2005/8/layout/vList2"/>
    <dgm:cxn modelId="{E85628FD-8C89-4F2B-AC4F-ADC92B20E378}" srcId="{D4EBDADD-EED5-4D2F-A504-8E77E36DFA95}" destId="{78BF76B8-FCCD-4019-A57F-A736BA5B3884}" srcOrd="2" destOrd="0" parTransId="{4C146A52-7975-464A-AAAF-D9CC90E102E6}" sibTransId="{0A189097-7F6C-44D7-84FB-D58D6CC1C19E}"/>
    <dgm:cxn modelId="{99FF636B-EF3A-4916-820B-2E0B59AFEA6E}" type="presOf" srcId="{A93A4031-B7A5-40C1-9761-8FD3D20F97CE}" destId="{0B961D89-AF83-44A3-8FDE-A8DE2716F0D5}" srcOrd="0" destOrd="3" presId="urn:microsoft.com/office/officeart/2005/8/layout/vList2"/>
    <dgm:cxn modelId="{A37993E1-D8AF-46EA-B5D9-E9EDA5028751}" type="presParOf" srcId="{97CDDFAC-8C9A-45BB-92D2-1901347B0687}" destId="{F55E6DE4-BDAC-4C94-8684-0ABEF3FE908F}" srcOrd="0" destOrd="0" presId="urn:microsoft.com/office/officeart/2005/8/layout/vList2"/>
    <dgm:cxn modelId="{2B6DD844-310D-451B-B6A8-94BF33DE046B}" type="presParOf" srcId="{97CDDFAC-8C9A-45BB-92D2-1901347B0687}" destId="{A1824A1A-57F0-4B39-9BC7-E7E8E3327760}" srcOrd="1" destOrd="0" presId="urn:microsoft.com/office/officeart/2005/8/layout/vList2"/>
    <dgm:cxn modelId="{EF163871-0AB1-441A-AA0C-37A559CED637}" type="presParOf" srcId="{97CDDFAC-8C9A-45BB-92D2-1901347B0687}" destId="{76546C51-71E6-4207-8635-A8574ED148DF}" srcOrd="2" destOrd="0" presId="urn:microsoft.com/office/officeart/2005/8/layout/vList2"/>
    <dgm:cxn modelId="{541FA19D-3EA6-4B4B-843D-7A934F701D06}" type="presParOf" srcId="{97CDDFAC-8C9A-45BB-92D2-1901347B0687}" destId="{0B961D89-AF83-44A3-8FDE-A8DE2716F0D5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A4D669-ED7B-4810-837D-B1A36985887D}">
      <dsp:nvSpPr>
        <dsp:cNvPr id="0" name=""/>
        <dsp:cNvSpPr/>
      </dsp:nvSpPr>
      <dsp:spPr>
        <a:xfrm>
          <a:off x="-4400646" y="-674962"/>
          <a:ext cx="5242727" cy="5242727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noFill/>
        <a:ln w="25400" cap="flat" cmpd="sng" algn="ctr">
          <a:solidFill>
            <a:srgbClr val="4F81BD">
              <a:tint val="99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99FDE7-35AD-4138-9EC6-D2FB63E52036}">
      <dsp:nvSpPr>
        <dsp:cNvPr id="0" name=""/>
        <dsp:cNvSpPr/>
      </dsp:nvSpPr>
      <dsp:spPr>
        <a:xfrm>
          <a:off x="541559" y="389280"/>
          <a:ext cx="7134309" cy="778560"/>
        </a:xfrm>
        <a:prstGeom prst="rect">
          <a:avLst/>
        </a:prstGeom>
        <a:solidFill>
          <a:srgbClr val="4F81BD">
            <a:shade val="8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50800" dist="38100" dir="18900000" algn="bl" rotWithShape="0">
            <a:schemeClr val="tx2">
              <a:lumMod val="40000"/>
              <a:lumOff val="60000"/>
              <a:alpha val="40000"/>
            </a:scheme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17982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Инструментарий для </a:t>
          </a:r>
          <a:r>
            <a:rPr lang="ru-RU" sz="2400" kern="120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определения недобросовестных </a:t>
          </a:r>
          <a:r>
            <a:rPr lang="ru-RU" sz="24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налогоплательщиков</a:t>
          </a:r>
        </a:p>
      </dsp:txBody>
      <dsp:txXfrm>
        <a:off x="541559" y="389280"/>
        <a:ext cx="7134309" cy="778560"/>
      </dsp:txXfrm>
    </dsp:sp>
    <dsp:sp modelId="{D45A209B-4DBB-47F4-B2E2-BDD43AAA7F6A}">
      <dsp:nvSpPr>
        <dsp:cNvPr id="0" name=""/>
        <dsp:cNvSpPr/>
      </dsp:nvSpPr>
      <dsp:spPr>
        <a:xfrm>
          <a:off x="54958" y="291960"/>
          <a:ext cx="973200" cy="973200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A6A735-0694-4387-93DF-A249A3D366D8}">
      <dsp:nvSpPr>
        <dsp:cNvPr id="0" name=""/>
        <dsp:cNvSpPr/>
      </dsp:nvSpPr>
      <dsp:spPr>
        <a:xfrm>
          <a:off x="824565" y="1557121"/>
          <a:ext cx="6851302" cy="778560"/>
        </a:xfrm>
        <a:prstGeom prst="rect">
          <a:avLst/>
        </a:prstGeom>
        <a:solidFill>
          <a:schemeClr val="accent1">
            <a:shade val="80000"/>
            <a:hueOff val="153123"/>
            <a:satOff val="-2196"/>
            <a:lumOff val="1280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17982" tIns="58420" rIns="58420" bIns="5842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Оценка бизнес-периметра налогоплательщика. Отказ от использования «фиктивных» компаний</a:t>
          </a:r>
        </a:p>
      </dsp:txBody>
      <dsp:txXfrm>
        <a:off x="824565" y="1557121"/>
        <a:ext cx="6851302" cy="778560"/>
      </dsp:txXfrm>
    </dsp:sp>
    <dsp:sp modelId="{3554B5C4-1C84-4F9A-999D-43F039E73DF0}">
      <dsp:nvSpPr>
        <dsp:cNvPr id="0" name=""/>
        <dsp:cNvSpPr/>
      </dsp:nvSpPr>
      <dsp:spPr>
        <a:xfrm>
          <a:off x="337965" y="1459801"/>
          <a:ext cx="973200" cy="9732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153123"/>
              <a:satOff val="-2196"/>
              <a:lumOff val="1280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0D256B-4524-45FC-8078-7D4FA16293D5}">
      <dsp:nvSpPr>
        <dsp:cNvPr id="0" name=""/>
        <dsp:cNvSpPr/>
      </dsp:nvSpPr>
      <dsp:spPr>
        <a:xfrm>
          <a:off x="541559" y="2724962"/>
          <a:ext cx="7134309" cy="778560"/>
        </a:xfrm>
        <a:prstGeom prst="rect">
          <a:avLst/>
        </a:prstGeom>
        <a:solidFill>
          <a:srgbClr val="4F81BD">
            <a:shade val="80000"/>
            <a:hueOff val="204164"/>
            <a:satOff val="-2928"/>
            <a:lumOff val="17077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17982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Работа с расхождениями в зависимости от уровня риска налогоплательщика</a:t>
          </a:r>
        </a:p>
      </dsp:txBody>
      <dsp:txXfrm>
        <a:off x="541559" y="2724962"/>
        <a:ext cx="7134309" cy="778560"/>
      </dsp:txXfrm>
    </dsp:sp>
    <dsp:sp modelId="{93F1F20C-95F6-4EBC-BF19-A61EFE442A49}">
      <dsp:nvSpPr>
        <dsp:cNvPr id="0" name=""/>
        <dsp:cNvSpPr/>
      </dsp:nvSpPr>
      <dsp:spPr>
        <a:xfrm>
          <a:off x="54958" y="2627642"/>
          <a:ext cx="973200" cy="973200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4F81BD">
              <a:shade val="80000"/>
              <a:hueOff val="204164"/>
              <a:satOff val="-2928"/>
              <a:lumOff val="17077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3E15A5-20DD-4304-9359-539281F1AA87}">
      <dsp:nvSpPr>
        <dsp:cNvPr id="0" name=""/>
        <dsp:cNvSpPr/>
      </dsp:nvSpPr>
      <dsp:spPr>
        <a:xfrm>
          <a:off x="156038" y="0"/>
          <a:ext cx="7044744" cy="37584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u="sng" kern="1200" dirty="0" smtClean="0"/>
            <a:t>Цель:</a:t>
          </a:r>
          <a:endParaRPr lang="ru-RU" sz="2000" kern="1200" dirty="0"/>
        </a:p>
      </dsp:txBody>
      <dsp:txXfrm>
        <a:off x="174385" y="18347"/>
        <a:ext cx="7008050" cy="339147"/>
      </dsp:txXfrm>
    </dsp:sp>
    <dsp:sp modelId="{D14CB276-B3FB-406D-A0E7-969478153204}">
      <dsp:nvSpPr>
        <dsp:cNvPr id="0" name=""/>
        <dsp:cNvSpPr/>
      </dsp:nvSpPr>
      <dsp:spPr>
        <a:xfrm>
          <a:off x="0" y="419958"/>
          <a:ext cx="7356821" cy="7442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3579" tIns="20320" rIns="113792" bIns="20320" numCol="1" spcCol="1270" anchor="t" anchorCtr="0">
          <a:noAutofit/>
        </a:bodyPr>
        <a:lstStyle/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600" kern="1200" dirty="0" smtClean="0"/>
            <a:t>установить налогоплательщика выгодоприобретателя,  в чьих интересах совершены схемные сомнительны операции</a:t>
          </a:r>
          <a:endParaRPr lang="ru-RU" sz="1600" kern="1200" dirty="0"/>
        </a:p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600" kern="1200" dirty="0" smtClean="0"/>
            <a:t>побудить налогоплательщика выгодоприобретателя к изменению схемы бизнеса (операций) с признаками злоупотребления правом применения налоговых вычетов</a:t>
          </a:r>
          <a:endParaRPr lang="ru-RU" sz="1600" kern="1200" dirty="0"/>
        </a:p>
      </dsp:txBody>
      <dsp:txXfrm>
        <a:off x="0" y="419958"/>
        <a:ext cx="7356821" cy="74425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E6DE4-BDAC-4C94-8684-0ABEF3FE908F}">
      <dsp:nvSpPr>
        <dsp:cNvPr id="0" name=""/>
        <dsp:cNvSpPr/>
      </dsp:nvSpPr>
      <dsp:spPr>
        <a:xfrm>
          <a:off x="300052" y="553273"/>
          <a:ext cx="3180269" cy="33361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1. покупатель:</a:t>
          </a:r>
          <a:endParaRPr lang="ru-RU" sz="1800" kern="1200" dirty="0"/>
        </a:p>
      </dsp:txBody>
      <dsp:txXfrm>
        <a:off x="316338" y="569559"/>
        <a:ext cx="3147697" cy="301045"/>
      </dsp:txXfrm>
    </dsp:sp>
    <dsp:sp modelId="{A1824A1A-57F0-4B39-9BC7-E7E8E3327760}">
      <dsp:nvSpPr>
        <dsp:cNvPr id="0" name=""/>
        <dsp:cNvSpPr/>
      </dsp:nvSpPr>
      <dsp:spPr>
        <a:xfrm>
          <a:off x="0" y="1096214"/>
          <a:ext cx="7212805" cy="8641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9007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600" kern="1200" dirty="0" smtClean="0"/>
            <a:t>заявивший возмещение НДС из бюджета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600" kern="1200" dirty="0" smtClean="0"/>
            <a:t>с иными признаками (характера сделок, принадлежности к отрасли)</a:t>
          </a:r>
          <a:endParaRPr lang="ru-RU" sz="1600" kern="1200" dirty="0"/>
        </a:p>
      </dsp:txBody>
      <dsp:txXfrm>
        <a:off x="0" y="1096214"/>
        <a:ext cx="7212805" cy="864108"/>
      </dsp:txXfrm>
    </dsp:sp>
    <dsp:sp modelId="{76546C51-71E6-4207-8635-A8574ED148DF}">
      <dsp:nvSpPr>
        <dsp:cNvPr id="0" name=""/>
        <dsp:cNvSpPr/>
      </dsp:nvSpPr>
      <dsp:spPr>
        <a:xfrm>
          <a:off x="300052" y="1846350"/>
          <a:ext cx="3212871" cy="28580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2. продавец:</a:t>
          </a:r>
          <a:endParaRPr lang="ru-RU" sz="1800" kern="1200" dirty="0"/>
        </a:p>
      </dsp:txBody>
      <dsp:txXfrm>
        <a:off x="314004" y="1860302"/>
        <a:ext cx="3184967" cy="257897"/>
      </dsp:txXfrm>
    </dsp:sp>
    <dsp:sp modelId="{0B961D89-AF83-44A3-8FDE-A8DE2716F0D5}">
      <dsp:nvSpPr>
        <dsp:cNvPr id="0" name=""/>
        <dsp:cNvSpPr/>
      </dsp:nvSpPr>
      <dsp:spPr>
        <a:xfrm>
          <a:off x="0" y="1915706"/>
          <a:ext cx="7212805" cy="13963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9007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600" kern="1200" dirty="0" smtClean="0"/>
            <a:t>с максимальной совокупной суммой НДС на расхождениях вида «разрыв», незакрытых в ходе КНП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600" kern="1200" dirty="0" smtClean="0"/>
            <a:t>с «сомнительной» задолженностью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600" kern="1200" dirty="0" smtClean="0"/>
            <a:t>заявивший возмещение НДС при ввозе товара по импорту</a:t>
          </a:r>
          <a:endParaRPr lang="ru-RU" sz="1600" kern="1200" dirty="0"/>
        </a:p>
      </dsp:txBody>
      <dsp:txXfrm>
        <a:off x="0" y="1915706"/>
        <a:ext cx="7212805" cy="13963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0.75151</cdr:x>
      <cdr:y>0.0242</cdr:y>
    </cdr:from>
    <cdr:to>
      <cdr:x>0.96689</cdr:x>
      <cdr:y>0.08773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763790" y="82274"/>
          <a:ext cx="792088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0.67319</cdr:x>
      <cdr:y>0.0242</cdr:y>
    </cdr:from>
    <cdr:to>
      <cdr:x>0.96689</cdr:x>
      <cdr:y>0.10891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475758" y="82274"/>
          <a:ext cx="108012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0.58449</cdr:x>
      <cdr:y>0.25519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-910298" y="0"/>
          <a:ext cx="2476932" cy="122103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>
            <a:lnSpc>
              <a:spcPct val="150000"/>
            </a:lnSpc>
          </a:pPr>
          <a:r>
            <a:rPr lang="ru-RU" sz="1200" baseline="0" dirty="0" smtClean="0">
              <a:cs typeface="Arial" panose="020B0604020202020204" pitchFamily="34" charset="0"/>
            </a:rPr>
            <a:t>Направленно </a:t>
          </a:r>
          <a:r>
            <a:rPr lang="ru-RU" sz="1200" dirty="0" smtClean="0">
              <a:cs typeface="Arial" panose="020B0604020202020204" pitchFamily="34" charset="0"/>
            </a:rPr>
            <a:t>АТ по СФ:</a:t>
          </a:r>
          <a:r>
            <a:rPr lang="ru-RU" sz="1200" baseline="0" dirty="0" smtClean="0">
              <a:cs typeface="Arial" panose="020B0604020202020204" pitchFamily="34" charset="0"/>
            </a:rPr>
            <a:t>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dirty="0" smtClean="0">
              <a:latin typeface="Arial" panose="020B0604020202020204" pitchFamily="34" charset="0"/>
              <a:cs typeface="Arial" panose="020B0604020202020204" pitchFamily="34" charset="0"/>
            </a:rPr>
            <a:t>∑ </a:t>
          </a:r>
          <a:r>
            <a:rPr lang="ru-RU" sz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в млн. руб.</a:t>
          </a:r>
          <a:r>
            <a:rPr lang="ru-RU" sz="1200" dirty="0" smtClean="0">
              <a:latin typeface="Arial" panose="020B0604020202020204" pitchFamily="34" charset="0"/>
              <a:cs typeface="Arial" panose="020B0604020202020204" pitchFamily="34" charset="0"/>
            </a:rPr>
            <a:t> :</a:t>
          </a:r>
          <a:endParaRPr lang="ru-RU" sz="1200" baseline="0" dirty="0"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0.75151</cdr:x>
      <cdr:y>0.0242</cdr:y>
    </cdr:from>
    <cdr:to>
      <cdr:x>0.96689</cdr:x>
      <cdr:y>0.08773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763790" y="82274"/>
          <a:ext cx="792088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0.67319</cdr:x>
      <cdr:y>0.0242</cdr:y>
    </cdr:from>
    <cdr:to>
      <cdr:x>0.96689</cdr:x>
      <cdr:y>0.10891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475758" y="82274"/>
          <a:ext cx="108012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0.58449</cdr:x>
      <cdr:y>0.25519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-910298" y="0"/>
          <a:ext cx="2476932" cy="122103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>
            <a:lnSpc>
              <a:spcPct val="150000"/>
            </a:lnSpc>
          </a:pPr>
          <a:r>
            <a:rPr lang="ru-RU" sz="1200" baseline="0" dirty="0" smtClean="0">
              <a:cs typeface="Arial" panose="020B0604020202020204" pitchFamily="34" charset="0"/>
            </a:rPr>
            <a:t>Направленно </a:t>
          </a:r>
          <a:r>
            <a:rPr lang="ru-RU" sz="1200" dirty="0" smtClean="0">
              <a:cs typeface="Arial" panose="020B0604020202020204" pitchFamily="34" charset="0"/>
            </a:rPr>
            <a:t>АТ по СФ:</a:t>
          </a:r>
          <a:r>
            <a:rPr lang="ru-RU" sz="1200" baseline="0" dirty="0" smtClean="0">
              <a:cs typeface="Arial" panose="020B0604020202020204" pitchFamily="34" charset="0"/>
            </a:rPr>
            <a:t>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dirty="0" smtClean="0">
              <a:latin typeface="Arial" panose="020B0604020202020204" pitchFamily="34" charset="0"/>
              <a:cs typeface="Arial" panose="020B0604020202020204" pitchFamily="34" charset="0"/>
            </a:rPr>
            <a:t>∑ </a:t>
          </a:r>
          <a:r>
            <a:rPr lang="ru-RU" sz="1200" baseline="0" dirty="0" smtClean="0">
              <a:latin typeface="Arial" panose="020B0604020202020204" pitchFamily="34" charset="0"/>
              <a:cs typeface="Arial" panose="020B0604020202020204" pitchFamily="34" charset="0"/>
            </a:rPr>
            <a:t>в млн. руб.</a:t>
          </a:r>
          <a:r>
            <a:rPr lang="ru-RU" sz="1200" dirty="0" smtClean="0">
              <a:latin typeface="Arial" panose="020B0604020202020204" pitchFamily="34" charset="0"/>
              <a:cs typeface="Arial" panose="020B0604020202020204" pitchFamily="34" charset="0"/>
            </a:rPr>
            <a:t> :</a:t>
          </a:r>
          <a:endParaRPr lang="ru-RU" sz="1200" baseline="0" dirty="0"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0.75151</cdr:x>
      <cdr:y>0.0242</cdr:y>
    </cdr:from>
    <cdr:to>
      <cdr:x>0.96689</cdr:x>
      <cdr:y>0.08773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763790" y="82274"/>
          <a:ext cx="792088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0.67319</cdr:x>
      <cdr:y>0.0242</cdr:y>
    </cdr:from>
    <cdr:to>
      <cdr:x>0.96689</cdr:x>
      <cdr:y>0.10891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475758" y="82274"/>
          <a:ext cx="108012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5874" cy="496252"/>
          </a:xfrm>
          <a:prstGeom prst="rect">
            <a:avLst/>
          </a:prstGeom>
        </p:spPr>
        <p:txBody>
          <a:bodyPr vert="horz" lIns="92451" tIns="46225" rIns="92451" bIns="4622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184" y="2"/>
            <a:ext cx="2945874" cy="496252"/>
          </a:xfrm>
          <a:prstGeom prst="rect">
            <a:avLst/>
          </a:prstGeom>
        </p:spPr>
        <p:txBody>
          <a:bodyPr vert="horz" lIns="92451" tIns="46225" rIns="92451" bIns="46225" rtlCol="0"/>
          <a:lstStyle>
            <a:lvl1pPr algn="r">
              <a:defRPr sz="1200"/>
            </a:lvl1pPr>
          </a:lstStyle>
          <a:p>
            <a:fld id="{635EE5EA-9820-489D-8EEF-533A33187946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6125"/>
            <a:ext cx="496252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51" tIns="46225" rIns="92451" bIns="4622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5199"/>
            <a:ext cx="5438788" cy="4466268"/>
          </a:xfrm>
          <a:prstGeom prst="rect">
            <a:avLst/>
          </a:prstGeom>
        </p:spPr>
        <p:txBody>
          <a:bodyPr vert="horz" lIns="92451" tIns="46225" rIns="92451" bIns="46225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796"/>
            <a:ext cx="2945874" cy="496251"/>
          </a:xfrm>
          <a:prstGeom prst="rect">
            <a:avLst/>
          </a:prstGeom>
        </p:spPr>
        <p:txBody>
          <a:bodyPr vert="horz" lIns="92451" tIns="46225" rIns="92451" bIns="4622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184" y="9428796"/>
            <a:ext cx="2945874" cy="496251"/>
          </a:xfrm>
          <a:prstGeom prst="rect">
            <a:avLst/>
          </a:prstGeom>
        </p:spPr>
        <p:txBody>
          <a:bodyPr vert="horz" lIns="92451" tIns="46225" rIns="92451" bIns="46225" rtlCol="0" anchor="b"/>
          <a:lstStyle>
            <a:lvl1pPr algn="r">
              <a:defRPr sz="1200"/>
            </a:lvl1pPr>
          </a:lstStyle>
          <a:p>
            <a:fld id="{37535AEC-6240-45D3-A78A-C8D4CECEF4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0170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35AEC-6240-45D3-A78A-C8D4CECEF4C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4938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35AEC-6240-45D3-A78A-C8D4CECEF4CF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46836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689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7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2891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19" indent="0">
              <a:buNone/>
              <a:defRPr sz="2800"/>
            </a:lvl2pPr>
            <a:lvl3pPr marL="914239" indent="0">
              <a:buNone/>
              <a:defRPr sz="2400"/>
            </a:lvl3pPr>
            <a:lvl4pPr marL="1371358" indent="0">
              <a:buNone/>
              <a:defRPr sz="2000"/>
            </a:lvl4pPr>
            <a:lvl5pPr marL="1828477" indent="0">
              <a:buNone/>
              <a:defRPr sz="2000"/>
            </a:lvl5pPr>
            <a:lvl6pPr marL="2285596" indent="0">
              <a:buNone/>
              <a:defRPr sz="2000"/>
            </a:lvl6pPr>
            <a:lvl7pPr marL="2742716" indent="0">
              <a:buNone/>
              <a:defRPr sz="2000"/>
            </a:lvl7pPr>
            <a:lvl8pPr marL="3199835" indent="0">
              <a:buNone/>
              <a:defRPr sz="2000"/>
            </a:lvl8pPr>
            <a:lvl9pPr marL="3656954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C74DC-DA40-4C44-82D9-EFD05A28A75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811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EC3CA-9670-47C7-BE9D-1F57EBE932B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2072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6C408-D565-4E51-B25E-D0DA0F38DA50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956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926138" y="5127625"/>
            <a:ext cx="923925" cy="376238"/>
          </a:xfrm>
          <a:prstGeom prst="rect">
            <a:avLst/>
          </a:prstGeom>
          <a:noFill/>
        </p:spPr>
        <p:txBody>
          <a:bodyPr lIns="80147" tIns="40074" rIns="80147" bIns="40074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606871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5858" indent="2783">
              <a:defRPr>
                <a:latin typeface="+mj-lt"/>
              </a:defRPr>
            </a:lvl2pPr>
            <a:lvl3pPr marL="551012" indent="-228197">
              <a:tabLst/>
              <a:defRPr>
                <a:latin typeface="+mj-lt"/>
              </a:defRPr>
            </a:lvl3pPr>
            <a:lvl4pPr marL="0" indent="315858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501069"/>
            <a:ext cx="7337192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9DDAF-0AF6-4ABE-B83B-85540476493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935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606871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8641" indent="0">
              <a:defRPr>
                <a:latin typeface="+mj-lt"/>
              </a:defRPr>
            </a:lvl2pPr>
            <a:lvl3pPr marL="551012" indent="-228197">
              <a:defRPr>
                <a:latin typeface="+mj-lt"/>
              </a:defRPr>
            </a:lvl3pPr>
            <a:lvl4pPr marL="0" indent="315858">
              <a:defRPr>
                <a:latin typeface="+mj-lt"/>
              </a:defRPr>
            </a:lvl4pPr>
            <a:lvl5pPr marL="1257865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6" y="501069"/>
            <a:ext cx="7337901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3CD11-3589-4FC4-BAD3-9C961FFE7BB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3770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5" y="3429720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1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3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7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8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47153-C846-4E9D-BCA4-C5D28A27AE7C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7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29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28B09-27F3-4B3E-BCBA-42713A63654D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826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4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4" y="1606871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4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606871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1AA50-C0A9-4626-8184-7DADBFECA2C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028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C4A87-A01D-4F22-955E-864C60B2258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6960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5872163"/>
            <a:ext cx="566738" cy="654050"/>
          </a:xfrm>
        </p:spPr>
        <p:txBody>
          <a:bodyPr/>
          <a:lstStyle>
            <a:lvl1pPr algn="ctr">
              <a:defRPr sz="2400" i="0" smtClean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0BBD6A6B-995D-4DB0-B583-8D3A1356F19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9955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2F5D9-17FF-4B8A-9086-F903DD3587A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0789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490538"/>
            <a:ext cx="7343775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600200"/>
            <a:ext cx="7343775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0" y="6042025"/>
            <a:ext cx="619125" cy="631825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>
            <a:lvl1pPr algn="ctr">
              <a:lnSpc>
                <a:spcPts val="2104"/>
              </a:lnSpc>
              <a:defRPr sz="2400" smtClean="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AB3045-1F38-4F49-8A47-0198A9AFB45E}" type="slidenum">
              <a:rPr lang="ru-RU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686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9" r:id="rId1"/>
    <p:sldLayoutId id="2147483970" r:id="rId2"/>
    <p:sldLayoutId id="2147483971" r:id="rId3"/>
    <p:sldLayoutId id="2147483972" r:id="rId4"/>
    <p:sldLayoutId id="2147483973" r:id="rId5"/>
    <p:sldLayoutId id="2147483974" r:id="rId6"/>
    <p:sldLayoutId id="2147483975" r:id="rId7"/>
    <p:sldLayoutId id="2147483976" r:id="rId8"/>
    <p:sldLayoutId id="2147483977" r:id="rId9"/>
    <p:sldLayoutId id="2147483978" r:id="rId10"/>
    <p:sldLayoutId id="2147483979" r:id="rId11"/>
    <p:sldLayoutId id="2147483980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2pPr>
      <a:lvl3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3pPr>
      <a:lvl4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4pPr>
      <a:lvl5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5pPr>
      <a:lvl6pPr marL="4572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6pPr>
      <a:lvl7pPr marL="9144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7pPr>
      <a:lvl8pPr marL="13716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8pPr>
      <a:lvl9pPr marL="18288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9pPr>
    </p:titleStyle>
    <p:bodyStyle>
      <a:lvl1pPr marL="317500" algn="l" defTabSz="912813" rtl="0" fontAlgn="base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7500" algn="l" defTabSz="912813" rtl="0" fontAlgn="base">
        <a:spcBef>
          <a:spcPct val="20000"/>
        </a:spcBef>
        <a:spcAft>
          <a:spcPct val="0"/>
        </a:spcAft>
        <a:buFont typeface="Arial" pitchFamily="34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3888" indent="-227013" algn="l" defTabSz="912813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314325" algn="just" defTabSz="912813" rtl="0" fontAlgn="base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7300" algn="l" defTabSz="912813" rtl="0" fontAlgn="base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14156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7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9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14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3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58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77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9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1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35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54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12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6" Type="http://schemas.microsoft.com/office/2007/relationships/diagramDrawing" Target="../diagrams/drawing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image" Target="../media/image8.png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2.xml"/><Relationship Id="rId10" Type="http://schemas.openxmlformats.org/officeDocument/2006/relationships/image" Target="../media/image7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6.png"/><Relationship Id="rId1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12" Type="http://schemas.openxmlformats.org/officeDocument/2006/relationships/image" Target="../media/image9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5" Type="http://schemas.openxmlformats.org/officeDocument/2006/relationships/diagramQuickStyle" Target="../diagrams/quickStyle5.xml"/><Relationship Id="rId10" Type="http://schemas.openxmlformats.org/officeDocument/2006/relationships/diagramQuickStyle" Target="../diagrams/quickStyle6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ctrTitle"/>
          </p:nvPr>
        </p:nvSpPr>
        <p:spPr>
          <a:xfrm>
            <a:off x="323528" y="2636912"/>
            <a:ext cx="8424936" cy="2304256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cs typeface="Arial" pitchFamily="34" charset="0"/>
              </a:rPr>
              <a:t/>
            </a:r>
            <a:br>
              <a:rPr lang="ru-RU" sz="2800" dirty="0" smtClean="0">
                <a:cs typeface="Arial" pitchFamily="34" charset="0"/>
              </a:rPr>
            </a:br>
            <a:r>
              <a:rPr lang="ru-RU" sz="2800" dirty="0" smtClean="0">
                <a:cs typeface="Arial" pitchFamily="34" charset="0"/>
              </a:rPr>
              <a:t/>
            </a:r>
            <a:br>
              <a:rPr lang="ru-RU" sz="2800" dirty="0" smtClean="0">
                <a:cs typeface="Arial" pitchFamily="34" charset="0"/>
              </a:rPr>
            </a:br>
            <a:r>
              <a:rPr lang="ru-RU" sz="2000" dirty="0" smtClean="0">
                <a:cs typeface="Arial" pitchFamily="34" charset="0"/>
              </a:rPr>
              <a:t>Результаты камерального налогового контроля с использованием риск-ориентированного подхода</a:t>
            </a:r>
            <a:r>
              <a:rPr lang="ru-RU" sz="2800" dirty="0" smtClean="0">
                <a:cs typeface="Arial" pitchFamily="34" charset="0"/>
              </a:rPr>
              <a:t/>
            </a:r>
            <a:br>
              <a:rPr lang="ru-RU" sz="2800" dirty="0" smtClean="0">
                <a:cs typeface="Arial" pitchFamily="34" charset="0"/>
              </a:rPr>
            </a:br>
            <a:endParaRPr lang="ru-RU" sz="2800" dirty="0" smtClean="0">
              <a:cs typeface="Arial" pitchFamily="34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702607" y="5589240"/>
            <a:ext cx="842493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  <a:noAutofit/>
          </a:bodyPr>
          <a:lstStyle>
            <a:lvl1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50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2pPr>
            <a:lvl3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3pPr>
            <a:lvl4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4pPr>
            <a:lvl5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5pPr>
            <a:lvl6pPr marL="4572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6pPr>
            <a:lvl7pPr marL="9144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7pPr>
            <a:lvl8pPr marL="13716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8pPr>
            <a:lvl9pPr marL="18288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9pPr>
          </a:lstStyle>
          <a:p>
            <a:pPr algn="r">
              <a:lnSpc>
                <a:spcPct val="100000"/>
              </a:lnSpc>
              <a:spcAft>
                <a:spcPts val="0"/>
              </a:spcAft>
            </a:pPr>
            <a:r>
              <a:rPr lang="ru-RU" sz="1400" dirty="0" smtClean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Начальник отдела налогообложения </a:t>
            </a:r>
          </a:p>
          <a:p>
            <a:pPr algn="r">
              <a:lnSpc>
                <a:spcPct val="100000"/>
              </a:lnSpc>
              <a:spcAft>
                <a:spcPts val="0"/>
              </a:spcAft>
            </a:pPr>
            <a:r>
              <a:rPr lang="ru-RU" sz="1400" dirty="0" smtClean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юридических лиц и камерального контроля</a:t>
            </a:r>
          </a:p>
          <a:p>
            <a:pPr algn="r">
              <a:lnSpc>
                <a:spcPct val="100000"/>
              </a:lnSpc>
              <a:spcAft>
                <a:spcPts val="0"/>
              </a:spcAft>
            </a:pPr>
            <a:r>
              <a:rPr lang="ru-RU" sz="1400" dirty="0" smtClean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УФНС России по Республике Хакасия</a:t>
            </a:r>
            <a:endParaRPr lang="ru-RU" sz="1400" dirty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  <a:p>
            <a:pPr algn="r">
              <a:lnSpc>
                <a:spcPct val="100000"/>
              </a:lnSpc>
              <a:spcAft>
                <a:spcPts val="0"/>
              </a:spcAft>
            </a:pPr>
            <a:r>
              <a:rPr lang="ru-RU" sz="1400" dirty="0" err="1" smtClean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Иванчик</a:t>
            </a:r>
            <a:r>
              <a:rPr lang="ru-RU" sz="1400" dirty="0" smtClean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В.Н.</a:t>
            </a:r>
            <a:endParaRPr lang="ru-RU" sz="1400" dirty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5881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6" name="Rectangle 6"/>
          <p:cNvSpPr>
            <a:spLocks noGrp="1" noChangeArrowheads="1"/>
          </p:cNvSpPr>
          <p:nvPr>
            <p:ph idx="1"/>
          </p:nvPr>
        </p:nvSpPr>
        <p:spPr>
          <a:xfrm>
            <a:off x="395536" y="1988840"/>
            <a:ext cx="7992888" cy="3368986"/>
          </a:xfrm>
        </p:spPr>
        <p:txBody>
          <a:bodyPr>
            <a:noAutofit/>
          </a:bodyPr>
          <a:lstStyle/>
          <a:p>
            <a:pPr marL="354013" indent="366713" algn="just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ru-RU" sz="2000" dirty="0" smtClean="0">
                <a:latin typeface="Arial Narrow" panose="020B0606020202030204" pitchFamily="34" charset="0"/>
              </a:rPr>
              <a:t>Нецелесообразность </a:t>
            </a:r>
            <a:r>
              <a:rPr lang="ru-RU" sz="2000" dirty="0">
                <a:latin typeface="Arial Narrow" panose="020B0606020202030204" pitchFamily="34" charset="0"/>
              </a:rPr>
              <a:t>сплошной проверки всех </a:t>
            </a:r>
            <a:r>
              <a:rPr lang="ru-RU" sz="2000" dirty="0" smtClean="0">
                <a:latin typeface="Arial Narrow" panose="020B0606020202030204" pitchFamily="34" charset="0"/>
              </a:rPr>
              <a:t>организаций, </a:t>
            </a:r>
            <a:r>
              <a:rPr lang="ru-RU" sz="2000" dirty="0">
                <a:latin typeface="Arial Narrow" panose="020B0606020202030204" pitchFamily="34" charset="0"/>
              </a:rPr>
              <a:t>применяющих </a:t>
            </a:r>
            <a:r>
              <a:rPr lang="ru-RU" sz="2000" dirty="0" smtClean="0">
                <a:latin typeface="Arial Narrow" panose="020B0606020202030204" pitchFamily="34" charset="0"/>
              </a:rPr>
              <a:t>льготы по НДС:</a:t>
            </a:r>
            <a:endParaRPr lang="ru-RU" sz="2000" dirty="0">
              <a:latin typeface="Arial Narrow" panose="020B0606020202030204" pitchFamily="34" charset="0"/>
            </a:endParaRPr>
          </a:p>
          <a:p>
            <a:pPr marL="696913" indent="-342900" algn="just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  <a:defRPr/>
            </a:pPr>
            <a:r>
              <a:rPr lang="ru-RU" sz="2000" dirty="0" smtClean="0">
                <a:latin typeface="Arial Narrow" panose="020B0606020202030204" pitchFamily="34" charset="0"/>
              </a:rPr>
              <a:t>регулярное истребование документов, подтверждающих льготные операции, </a:t>
            </a:r>
            <a:r>
              <a:rPr lang="ru-RU" sz="2000" dirty="0">
                <a:latin typeface="Arial Narrow" panose="020B0606020202030204" pitchFamily="34" charset="0"/>
              </a:rPr>
              <a:t>ежеквартально </a:t>
            </a:r>
            <a:r>
              <a:rPr lang="ru-RU" sz="2000" dirty="0" smtClean="0">
                <a:latin typeface="Arial Narrow" panose="020B0606020202030204" pitchFamily="34" charset="0"/>
              </a:rPr>
              <a:t>заявляемые налогоплательщиками</a:t>
            </a:r>
          </a:p>
          <a:p>
            <a:pPr marL="696913" indent="-342900" algn="just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  <a:defRPr/>
            </a:pPr>
            <a:r>
              <a:rPr lang="ru-RU" sz="2000" dirty="0" smtClean="0">
                <a:latin typeface="Arial Narrow" panose="020B0606020202030204" pitchFamily="34" charset="0"/>
              </a:rPr>
              <a:t>отсутствие выявленных нарушений </a:t>
            </a:r>
            <a:r>
              <a:rPr lang="ru-RU" sz="2000" dirty="0">
                <a:latin typeface="Arial Narrow" panose="020B0606020202030204" pitchFamily="34" charset="0"/>
              </a:rPr>
              <a:t>по результатам камеральной налоговой проверки в более чем </a:t>
            </a:r>
            <a:r>
              <a:rPr lang="ru-RU" sz="2000" dirty="0" smtClean="0">
                <a:latin typeface="Arial Narrow" panose="020B0606020202030204" pitchFamily="34" charset="0"/>
              </a:rPr>
              <a:t>90% случаев</a:t>
            </a:r>
          </a:p>
        </p:txBody>
      </p:sp>
      <p:sp>
        <p:nvSpPr>
          <p:cNvPr id="61445" name="Rectangle 5"/>
          <p:cNvSpPr>
            <a:spLocks noGrp="1" noChangeArrowheads="1"/>
          </p:cNvSpPr>
          <p:nvPr>
            <p:ph type="title"/>
          </p:nvPr>
        </p:nvSpPr>
        <p:spPr>
          <a:xfrm>
            <a:off x="611560" y="620688"/>
            <a:ext cx="7776864" cy="864096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2000" cap="all" dirty="0" smtClean="0">
                <a:solidFill>
                  <a:srgbClr val="003366"/>
                </a:solidFill>
                <a:latin typeface="Arial Narrow" panose="020B0606020202030204" pitchFamily="34" charset="0"/>
              </a:rPr>
              <a:t>Предпосылки риск-ориентированного подхода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294967295"/>
          </p:nvPr>
        </p:nvSpPr>
        <p:spPr>
          <a:xfrm>
            <a:off x="8324081" y="6041425"/>
            <a:ext cx="619711" cy="631834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US" dirty="0" smtClean="0">
                <a:solidFill>
                  <a:prstClr val="white"/>
                </a:solidFill>
                <a:latin typeface="Calibri" pitchFamily="34" charset="0"/>
              </a:rPr>
              <a:t>9</a:t>
            </a:r>
            <a:endParaRPr lang="ru-RU" dirty="0">
              <a:solidFill>
                <a:prstClr val="white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58419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6" name="Rectangle 6"/>
          <p:cNvSpPr>
            <a:spLocks noGrp="1" noChangeArrowheads="1"/>
          </p:cNvSpPr>
          <p:nvPr>
            <p:ph idx="1"/>
          </p:nvPr>
        </p:nvSpPr>
        <p:spPr>
          <a:xfrm>
            <a:off x="395536" y="1772816"/>
            <a:ext cx="7992888" cy="3003128"/>
          </a:xfrm>
        </p:spPr>
        <p:txBody>
          <a:bodyPr>
            <a:noAutofit/>
          </a:bodyPr>
          <a:lstStyle/>
          <a:p>
            <a:pPr marL="182563" indent="354013" algn="just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ru-RU" sz="2000" dirty="0">
                <a:latin typeface="Arial Narrow" panose="020B0606020202030204" pitchFamily="34" charset="0"/>
              </a:rPr>
              <a:t>П</a:t>
            </a:r>
            <a:r>
              <a:rPr lang="ru-RU" sz="2000" dirty="0" smtClean="0">
                <a:latin typeface="Arial Narrow" panose="020B0606020202030204" pitchFamily="34" charset="0"/>
              </a:rPr>
              <a:t>ри проведении камеральной налоговой проверки учитывается совокупность факторов:</a:t>
            </a:r>
          </a:p>
          <a:p>
            <a:pPr marL="627063" indent="-444500" algn="just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 smtClean="0">
                <a:latin typeface="Arial Narrow" panose="020B0606020202030204" pitchFamily="34" charset="0"/>
              </a:rPr>
              <a:t>уровень риска на основе СУР АСК НДС-2</a:t>
            </a:r>
          </a:p>
          <a:p>
            <a:pPr marL="627063" lvl="0" indent="-357188" algn="just" defTabSz="1043056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Arial Narrow" panose="020B0606020202030204" pitchFamily="34" charset="0"/>
              </a:rPr>
              <a:t>правомерность применения налоговых льгот в предыдущем налоговом периоде</a:t>
            </a:r>
          </a:p>
          <a:p>
            <a:pPr marL="696913" indent="-342900">
              <a:spcBef>
                <a:spcPts val="0"/>
              </a:spcBef>
              <a:defRPr/>
            </a:pPr>
            <a:endParaRPr lang="ru-RU" sz="2000" dirty="0">
              <a:latin typeface="Arial Narrow" panose="020B0606020202030204" pitchFamily="34" charset="0"/>
            </a:endParaRPr>
          </a:p>
        </p:txBody>
      </p:sp>
      <p:sp>
        <p:nvSpPr>
          <p:cNvPr id="61445" name="Rectangle 5"/>
          <p:cNvSpPr>
            <a:spLocks noGrp="1" noChangeArrowheads="1"/>
          </p:cNvSpPr>
          <p:nvPr>
            <p:ph type="title"/>
          </p:nvPr>
        </p:nvSpPr>
        <p:spPr>
          <a:xfrm>
            <a:off x="611560" y="620688"/>
            <a:ext cx="7776864" cy="864096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2000" cap="all" dirty="0" smtClean="0">
                <a:solidFill>
                  <a:srgbClr val="003366"/>
                </a:solidFill>
                <a:latin typeface="Arial Narrow" panose="020B0606020202030204" pitchFamily="34" charset="0"/>
              </a:rPr>
              <a:t>КАМЕРАЛЬНАЯ НАЛОГОВАЯ ПРОВЕРКА </a:t>
            </a:r>
            <a:br>
              <a:rPr lang="ru-RU" sz="2000" cap="all" dirty="0" smtClean="0">
                <a:solidFill>
                  <a:srgbClr val="003366"/>
                </a:solidFill>
                <a:latin typeface="Arial Narrow" panose="020B0606020202030204" pitchFamily="34" charset="0"/>
              </a:rPr>
            </a:br>
            <a:r>
              <a:rPr lang="ru-RU" sz="2000" cap="all" dirty="0" smtClean="0">
                <a:solidFill>
                  <a:srgbClr val="003366"/>
                </a:solidFill>
                <a:latin typeface="Arial Narrow" panose="020B0606020202030204" pitchFamily="34" charset="0"/>
              </a:rPr>
              <a:t>деклараций по НДС с льготными операциями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294967295"/>
          </p:nvPr>
        </p:nvSpPr>
        <p:spPr>
          <a:xfrm>
            <a:off x="8324081" y="6041425"/>
            <a:ext cx="619711" cy="63183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prstClr val="white"/>
                </a:solidFill>
                <a:latin typeface="Calibri" pitchFamily="34" charset="0"/>
              </a:rPr>
              <a:t>10</a:t>
            </a:r>
            <a:endParaRPr lang="ru-RU" dirty="0">
              <a:solidFill>
                <a:prstClr val="white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56784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6" name="Rectangle 6"/>
          <p:cNvSpPr>
            <a:spLocks noGrp="1" noChangeArrowheads="1"/>
          </p:cNvSpPr>
          <p:nvPr>
            <p:ph idx="1"/>
          </p:nvPr>
        </p:nvSpPr>
        <p:spPr>
          <a:xfrm>
            <a:off x="395536" y="1556792"/>
            <a:ext cx="7992888" cy="3219152"/>
          </a:xfrm>
        </p:spPr>
        <p:txBody>
          <a:bodyPr>
            <a:noAutofit/>
          </a:bodyPr>
          <a:lstStyle/>
          <a:p>
            <a:pPr marL="696913" indent="-342900">
              <a:spcBef>
                <a:spcPts val="0"/>
              </a:spcBef>
              <a:spcAft>
                <a:spcPts val="1200"/>
              </a:spcAft>
              <a:defRPr/>
            </a:pPr>
            <a:r>
              <a:rPr lang="ru-RU" sz="2000" cap="all" dirty="0" smtClean="0">
                <a:latin typeface="Arial Narrow" panose="020B0606020202030204" pitchFamily="34" charset="0"/>
              </a:rPr>
              <a:t>     </a:t>
            </a:r>
            <a:endParaRPr lang="ru-RU" sz="2000" dirty="0">
              <a:latin typeface="Arial Narrow" panose="020B0606020202030204" pitchFamily="34" charset="0"/>
            </a:endParaRPr>
          </a:p>
        </p:txBody>
      </p:sp>
      <p:sp>
        <p:nvSpPr>
          <p:cNvPr id="61445" name="Rectangle 5"/>
          <p:cNvSpPr>
            <a:spLocks noGrp="1" noChangeArrowheads="1"/>
          </p:cNvSpPr>
          <p:nvPr>
            <p:ph type="title"/>
          </p:nvPr>
        </p:nvSpPr>
        <p:spPr>
          <a:xfrm>
            <a:off x="652519" y="688527"/>
            <a:ext cx="7735905" cy="767475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2000" cap="all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Бизнес-процесс </a:t>
            </a:r>
            <a:r>
              <a:rPr lang="ru-RU" sz="2000" cap="all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камеральной НАЛОГОВОЙ </a:t>
            </a:r>
            <a:r>
              <a:rPr lang="ru-RU" sz="2000" cap="all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проверки</a:t>
            </a:r>
            <a:endParaRPr lang="ru-RU" sz="2000" cap="all" dirty="0" smtClean="0">
              <a:solidFill>
                <a:srgbClr val="003366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294967295"/>
          </p:nvPr>
        </p:nvSpPr>
        <p:spPr>
          <a:xfrm>
            <a:off x="8324081" y="6041425"/>
            <a:ext cx="619711" cy="631834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US" dirty="0" smtClean="0">
                <a:solidFill>
                  <a:prstClr val="white"/>
                </a:solidFill>
                <a:latin typeface="Calibri" pitchFamily="34" charset="0"/>
              </a:rPr>
              <a:t>11</a:t>
            </a:r>
            <a:endParaRPr lang="ru-RU" dirty="0">
              <a:solidFill>
                <a:prstClr val="white"/>
              </a:solidFill>
              <a:latin typeface="Calibri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52518" y="1556792"/>
            <a:ext cx="7416824" cy="398184"/>
          </a:xfrm>
          <a:prstGeom prst="roundRect">
            <a:avLst/>
          </a:prstGeom>
          <a:solidFill>
            <a:schemeClr val="accent1">
              <a:lumMod val="40000"/>
              <a:lumOff val="60000"/>
              <a:alpha val="5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algn="ctr"/>
            <a:r>
              <a:rPr lang="ru-RU" b="1" cap="small" dirty="0" smtClean="0">
                <a:solidFill>
                  <a:srgbClr val="005AA9"/>
                </a:solidFill>
                <a:latin typeface="Arial Narrow" panose="020B0606020202030204" pitchFamily="34" charset="0"/>
              </a:rPr>
              <a:t>декларация </a:t>
            </a:r>
            <a:r>
              <a:rPr lang="ru-RU" b="1" cap="small" dirty="0">
                <a:solidFill>
                  <a:srgbClr val="005AA9"/>
                </a:solidFill>
                <a:latin typeface="Arial Narrow" panose="020B0606020202030204" pitchFamily="34" charset="0"/>
              </a:rPr>
              <a:t>по НДС с операциями не подлежащими налогообложению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52518" y="2137650"/>
            <a:ext cx="7416824" cy="288032"/>
          </a:xfrm>
          <a:prstGeom prst="roundRect">
            <a:avLst/>
          </a:prstGeom>
          <a:solidFill>
            <a:schemeClr val="accent1">
              <a:lumMod val="40000"/>
              <a:lumOff val="60000"/>
              <a:alpha val="5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algn="ctr"/>
            <a:r>
              <a:rPr lang="ru-RU" b="1" cap="small" dirty="0">
                <a:solidFill>
                  <a:srgbClr val="005AA9"/>
                </a:solidFill>
                <a:latin typeface="Arial Narrow" panose="020B0606020202030204" pitchFamily="34" charset="0"/>
              </a:rPr>
              <a:t>т</a:t>
            </a:r>
            <a:r>
              <a:rPr lang="ru-RU" b="1" cap="small" dirty="0" smtClean="0">
                <a:solidFill>
                  <a:srgbClr val="005AA9"/>
                </a:solidFill>
                <a:latin typeface="Arial Narrow" panose="020B0606020202030204" pitchFamily="34" charset="0"/>
              </a:rPr>
              <a:t>ребование о представлении пояснений </a:t>
            </a:r>
            <a:r>
              <a:rPr lang="ru-RU" b="1" cap="small" dirty="0">
                <a:solidFill>
                  <a:srgbClr val="005AA9"/>
                </a:solidFill>
                <a:latin typeface="Arial Narrow" panose="020B0606020202030204" pitchFamily="34" charset="0"/>
              </a:rPr>
              <a:t>по каждому коду </a:t>
            </a:r>
            <a:r>
              <a:rPr lang="ru-RU" b="1" cap="small" dirty="0" smtClean="0">
                <a:solidFill>
                  <a:srgbClr val="005AA9"/>
                </a:solidFill>
                <a:latin typeface="Arial Narrow" panose="020B0606020202030204" pitchFamily="34" charset="0"/>
              </a:rPr>
              <a:t>операций</a:t>
            </a:r>
            <a:endParaRPr lang="ru-RU" b="1" cap="small" dirty="0">
              <a:solidFill>
                <a:srgbClr val="005AA9"/>
              </a:solidFill>
              <a:latin typeface="Arial Narrow" panose="020B0606020202030204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52519" y="2613842"/>
            <a:ext cx="3497606" cy="853301"/>
          </a:xfrm>
          <a:prstGeom prst="roundRect">
            <a:avLst/>
          </a:prstGeom>
          <a:solidFill>
            <a:schemeClr val="lt1">
              <a:alpha val="5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algn="ctr"/>
            <a:r>
              <a:rPr lang="ru-RU" b="1" cap="small" dirty="0">
                <a:solidFill>
                  <a:srgbClr val="005AA9"/>
                </a:solidFill>
                <a:latin typeface="Arial Narrow" panose="020B0606020202030204" pitchFamily="34" charset="0"/>
              </a:rPr>
              <a:t>п</a:t>
            </a:r>
            <a:r>
              <a:rPr lang="ru-RU" b="1" cap="small" dirty="0" smtClean="0">
                <a:solidFill>
                  <a:srgbClr val="005AA9"/>
                </a:solidFill>
                <a:latin typeface="Arial Narrow" panose="020B0606020202030204" pitchFamily="34" charset="0"/>
              </a:rPr>
              <a:t>ояснения в виде реестра подтверждающих документов</a:t>
            </a:r>
            <a:endParaRPr lang="ru-RU" b="1" cap="small" dirty="0">
              <a:solidFill>
                <a:srgbClr val="005AA9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084566" y="3692132"/>
            <a:ext cx="6624736" cy="576064"/>
          </a:xfrm>
          <a:prstGeom prst="roundRect">
            <a:avLst/>
          </a:prstGeom>
          <a:solidFill>
            <a:schemeClr val="accent1">
              <a:lumMod val="40000"/>
              <a:lumOff val="60000"/>
              <a:alpha val="5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algn="ctr"/>
            <a:r>
              <a:rPr lang="ru-RU" b="1" cap="small" dirty="0">
                <a:solidFill>
                  <a:srgbClr val="005AA9"/>
                </a:solidFill>
                <a:latin typeface="Arial Narrow" panose="020B0606020202030204" pitchFamily="34" charset="0"/>
              </a:rPr>
              <a:t>т</a:t>
            </a:r>
            <a:r>
              <a:rPr lang="ru-RU" b="1" cap="small" dirty="0" smtClean="0">
                <a:solidFill>
                  <a:srgbClr val="005AA9"/>
                </a:solidFill>
                <a:latin typeface="Arial Narrow" panose="020B0606020202030204" pitchFamily="34" charset="0"/>
              </a:rPr>
              <a:t>ребование о представлении документов, подтверждающих обоснованность применения налоговых льгот</a:t>
            </a:r>
            <a:endParaRPr lang="ru-RU" b="1" cap="small" dirty="0">
              <a:solidFill>
                <a:srgbClr val="005AA9"/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397506" y="2613843"/>
            <a:ext cx="3671836" cy="853300"/>
          </a:xfrm>
          <a:prstGeom prst="roundRect">
            <a:avLst/>
          </a:prstGeom>
          <a:solidFill>
            <a:schemeClr val="lt1">
              <a:alpha val="5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algn="ctr"/>
            <a:r>
              <a:rPr lang="ru-RU" b="1" cap="small" dirty="0">
                <a:solidFill>
                  <a:srgbClr val="005AA9"/>
                </a:solidFill>
                <a:latin typeface="Arial Narrow" panose="020B0606020202030204" pitchFamily="34" charset="0"/>
              </a:rPr>
              <a:t>п</a:t>
            </a:r>
            <a:r>
              <a:rPr lang="ru-RU" b="1" cap="small" dirty="0" smtClean="0">
                <a:solidFill>
                  <a:srgbClr val="005AA9"/>
                </a:solidFill>
                <a:latin typeface="Arial Narrow" panose="020B0606020202030204" pitchFamily="34" charset="0"/>
              </a:rPr>
              <a:t>ояснения без реестра, </a:t>
            </a:r>
            <a:r>
              <a:rPr lang="ru-RU" b="1" u="sng" cap="small" dirty="0" smtClean="0">
                <a:solidFill>
                  <a:srgbClr val="005AA9"/>
                </a:solidFill>
                <a:latin typeface="Arial Narrow" panose="020B0606020202030204" pitchFamily="34" charset="0"/>
              </a:rPr>
              <a:t>реестр не по рекомендуемой форме</a:t>
            </a:r>
            <a:endParaRPr lang="ru-RU" b="1" u="sng" cap="small" dirty="0">
              <a:solidFill>
                <a:srgbClr val="005AA9"/>
              </a:solidFill>
              <a:latin typeface="Arial Narrow" panose="020B0606020202030204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52518" y="4449254"/>
            <a:ext cx="3356739" cy="724874"/>
          </a:xfrm>
          <a:prstGeom prst="roundRect">
            <a:avLst/>
          </a:prstGeom>
          <a:solidFill>
            <a:schemeClr val="lt1">
              <a:alpha val="5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algn="ctr"/>
            <a:r>
              <a:rPr lang="ru-RU" b="1" cap="small" dirty="0">
                <a:solidFill>
                  <a:srgbClr val="005AA9"/>
                </a:solidFill>
                <a:latin typeface="Arial Narrow" panose="020B0606020202030204" pitchFamily="34" charset="0"/>
              </a:rPr>
              <a:t>с</a:t>
            </a:r>
            <a:r>
              <a:rPr lang="ru-RU" b="1" cap="small" dirty="0" smtClean="0">
                <a:solidFill>
                  <a:srgbClr val="005AA9"/>
                </a:solidFill>
                <a:latin typeface="Arial Narrow" panose="020B0606020202030204" pitchFamily="34" charset="0"/>
              </a:rPr>
              <a:t> использованием риск – ориентированного подхода</a:t>
            </a:r>
            <a:endParaRPr lang="ru-RU" b="1" cap="small" dirty="0">
              <a:solidFill>
                <a:srgbClr val="005AA9"/>
              </a:solidFill>
              <a:latin typeface="Arial Narrow" panose="020B0606020202030204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555878" y="4449254"/>
            <a:ext cx="3513464" cy="724874"/>
          </a:xfrm>
          <a:prstGeom prst="roundRect">
            <a:avLst/>
          </a:prstGeom>
          <a:solidFill>
            <a:schemeClr val="lt1">
              <a:alpha val="5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algn="ctr"/>
            <a:r>
              <a:rPr lang="ru-RU" b="1" cap="small" dirty="0">
                <a:solidFill>
                  <a:srgbClr val="005AA9"/>
                </a:solidFill>
                <a:latin typeface="Arial Narrow" panose="020B0606020202030204" pitchFamily="34" charset="0"/>
              </a:rPr>
              <a:t>б</a:t>
            </a:r>
            <a:r>
              <a:rPr lang="ru-RU" b="1" cap="small" dirty="0" smtClean="0">
                <a:solidFill>
                  <a:srgbClr val="005AA9"/>
                </a:solidFill>
                <a:latin typeface="Arial Narrow" panose="020B0606020202030204" pitchFamily="34" charset="0"/>
              </a:rPr>
              <a:t>ез использования риск – ориентированного подхода</a:t>
            </a:r>
            <a:endParaRPr lang="ru-RU" b="1" cap="small" dirty="0">
              <a:solidFill>
                <a:srgbClr val="005AA9"/>
              </a:solidFill>
              <a:latin typeface="Arial Narrow" panose="020B0606020202030204" pitchFamily="34" charset="0"/>
            </a:endParaRPr>
          </a:p>
        </p:txBody>
      </p:sp>
      <p:sp>
        <p:nvSpPr>
          <p:cNvPr id="38" name="Нашивка 37"/>
          <p:cNvSpPr/>
          <p:nvPr/>
        </p:nvSpPr>
        <p:spPr>
          <a:xfrm rot="5400000">
            <a:off x="4192830" y="1912272"/>
            <a:ext cx="161970" cy="247381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0" name="Нашивка 39"/>
          <p:cNvSpPr/>
          <p:nvPr/>
        </p:nvSpPr>
        <p:spPr>
          <a:xfrm rot="5400000">
            <a:off x="5866216" y="2395409"/>
            <a:ext cx="161970" cy="247381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1" name="Нашивка 40"/>
          <p:cNvSpPr/>
          <p:nvPr/>
        </p:nvSpPr>
        <p:spPr>
          <a:xfrm rot="5400000">
            <a:off x="5866215" y="3459578"/>
            <a:ext cx="161970" cy="247381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2" name="Нашивка 41"/>
          <p:cNvSpPr/>
          <p:nvPr/>
        </p:nvSpPr>
        <p:spPr>
          <a:xfrm rot="5400000">
            <a:off x="5866216" y="4244578"/>
            <a:ext cx="161970" cy="247381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3" name="Нашивка 42"/>
          <p:cNvSpPr/>
          <p:nvPr/>
        </p:nvSpPr>
        <p:spPr>
          <a:xfrm rot="5400000">
            <a:off x="2538748" y="4244577"/>
            <a:ext cx="161970" cy="247381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4" name="Нашивка 43"/>
          <p:cNvSpPr/>
          <p:nvPr/>
        </p:nvSpPr>
        <p:spPr>
          <a:xfrm rot="5400000">
            <a:off x="2538747" y="3445419"/>
            <a:ext cx="161970" cy="247381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5" name="Нашивка 44"/>
          <p:cNvSpPr/>
          <p:nvPr/>
        </p:nvSpPr>
        <p:spPr>
          <a:xfrm rot="5400000">
            <a:off x="2538748" y="2395408"/>
            <a:ext cx="161970" cy="247381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051430" y="5529340"/>
            <a:ext cx="7305382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85750" indent="-285750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</a:rPr>
              <a:t>невозможность идентификации подтверждающих документов, </a:t>
            </a:r>
          </a:p>
          <a:p>
            <a:pPr>
              <a:lnSpc>
                <a:spcPts val="2300"/>
              </a:lnSpc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</a:rPr>
              <a:t>     их соотнесения с используемыми льготами</a:t>
            </a:r>
          </a:p>
          <a:p>
            <a:pPr marL="285750" indent="-285750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</a:rPr>
              <a:t>неуказание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</a:rPr>
              <a:t> суммы операций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610743" y="5229199"/>
            <a:ext cx="368424" cy="13208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ru-RU" sz="8800" dirty="0" smtClean="0">
                <a:solidFill>
                  <a:srgbClr val="FF0000"/>
                </a:solidFill>
              </a:rPr>
              <a:t>! </a:t>
            </a:r>
            <a:endParaRPr lang="ru-RU" sz="88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48" name="Выгнутая вправо стрелка 47"/>
          <p:cNvSpPr/>
          <p:nvPr/>
        </p:nvSpPr>
        <p:spPr>
          <a:xfrm>
            <a:off x="7380312" y="3068960"/>
            <a:ext cx="936411" cy="3000474"/>
          </a:xfrm>
          <a:prstGeom prst="curvedLeftArrow">
            <a:avLst>
              <a:gd name="adj1" fmla="val 19757"/>
              <a:gd name="adj2" fmla="val 58509"/>
              <a:gd name="adj3" fmla="val 3099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0483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Двойная стрелка влево/вверх 12"/>
          <p:cNvSpPr/>
          <p:nvPr/>
        </p:nvSpPr>
        <p:spPr>
          <a:xfrm rot="13392578">
            <a:off x="6543620" y="3788367"/>
            <a:ext cx="937157" cy="898685"/>
          </a:xfrm>
          <a:prstGeom prst="leftUpArrow">
            <a:avLst>
              <a:gd name="adj1" fmla="val 13614"/>
              <a:gd name="adj2" fmla="val 19754"/>
              <a:gd name="adj3" fmla="val 276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445" name="Rectangle 5"/>
          <p:cNvSpPr>
            <a:spLocks noGrp="1" noChangeArrowheads="1"/>
          </p:cNvSpPr>
          <p:nvPr>
            <p:ph type="title"/>
          </p:nvPr>
        </p:nvSpPr>
        <p:spPr>
          <a:xfrm>
            <a:off x="640676" y="620688"/>
            <a:ext cx="7712522" cy="862866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2000" cap="all" dirty="0">
                <a:solidFill>
                  <a:srgbClr val="003366"/>
                </a:solidFill>
                <a:latin typeface="Arial Narrow" panose="020B0606020202030204" pitchFamily="34" charset="0"/>
              </a:rPr>
              <a:t>Объем документов, подлежащих истребованию</a:t>
            </a:r>
            <a:endParaRPr lang="ru-RU" sz="2000" cap="all" dirty="0" smtClean="0">
              <a:solidFill>
                <a:srgbClr val="003366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294967295"/>
          </p:nvPr>
        </p:nvSpPr>
        <p:spPr>
          <a:xfrm>
            <a:off x="8324081" y="6041425"/>
            <a:ext cx="619711" cy="631834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US" dirty="0" smtClean="0">
                <a:solidFill>
                  <a:prstClr val="white"/>
                </a:solidFill>
                <a:latin typeface="Calibri" pitchFamily="34" charset="0"/>
              </a:rPr>
              <a:t>12</a:t>
            </a:r>
            <a:endParaRPr lang="ru-RU" dirty="0">
              <a:solidFill>
                <a:prstClr val="white"/>
              </a:solidFill>
              <a:latin typeface="Calibri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66899" y="6097839"/>
            <a:ext cx="5760640" cy="4023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50000"/>
              </a:lnSpc>
            </a:pPr>
            <a:endParaRPr lang="ru-RU" sz="1700" i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069975" y="5329922"/>
            <a:ext cx="228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endParaRPr lang="ru-RU" b="1" cap="small" dirty="0">
              <a:solidFill>
                <a:srgbClr val="005AA9"/>
              </a:solidFill>
              <a:latin typeface="Arial Narrow" panose="020B0606020202030204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69975" y="2780928"/>
            <a:ext cx="2036409" cy="115212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cap="small" dirty="0" smtClean="0">
                <a:solidFill>
                  <a:srgbClr val="005AA9"/>
                </a:solidFill>
                <a:latin typeface="Arial Narrow" panose="020B0606020202030204" pitchFamily="34" charset="0"/>
                <a:ea typeface="Calibri"/>
                <a:cs typeface="Times New Roman"/>
              </a:rPr>
              <a:t>Объем документов к истребованию</a:t>
            </a:r>
            <a:endParaRPr lang="ru-RU" b="1" cap="small" dirty="0">
              <a:solidFill>
                <a:srgbClr val="005AA9"/>
              </a:solidFill>
              <a:latin typeface="Arial Narrow" panose="020B0606020202030204" pitchFamily="34" charset="0"/>
              <a:ea typeface="Calibri"/>
              <a:cs typeface="Times New Roman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30865" y="1556792"/>
            <a:ext cx="2689176" cy="65102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cap="small" dirty="0">
                <a:solidFill>
                  <a:srgbClr val="005AA9"/>
                </a:solidFill>
                <a:latin typeface="Arial Narrow" panose="020B0606020202030204" pitchFamily="34" charset="0"/>
                <a:ea typeface="Calibri"/>
                <a:cs typeface="Times New Roman"/>
              </a:rPr>
              <a:t>Уровень </a:t>
            </a:r>
            <a:r>
              <a:rPr lang="ru-RU" b="1" cap="small" dirty="0" smtClean="0">
                <a:solidFill>
                  <a:srgbClr val="005AA9"/>
                </a:solidFill>
                <a:latin typeface="Arial Narrow" panose="020B0606020202030204" pitchFamily="34" charset="0"/>
                <a:ea typeface="Calibri"/>
                <a:cs typeface="Times New Roman"/>
              </a:rPr>
              <a:t>риска  и условия</a:t>
            </a:r>
            <a:endParaRPr lang="ru-RU" b="1" cap="small" dirty="0">
              <a:solidFill>
                <a:srgbClr val="005AA9"/>
              </a:solidFill>
              <a:latin typeface="Arial Narrow" panose="020B0606020202030204" pitchFamily="34" charset="0"/>
              <a:ea typeface="Calibri"/>
              <a:cs typeface="Times New Roman"/>
            </a:endParaRPr>
          </a:p>
        </p:txBody>
      </p:sp>
      <p:sp>
        <p:nvSpPr>
          <p:cNvPr id="8" name="Стрелка вправо 7"/>
          <p:cNvSpPr/>
          <p:nvPr/>
        </p:nvSpPr>
        <p:spPr>
          <a:xfrm rot="5400000">
            <a:off x="1853197" y="2338493"/>
            <a:ext cx="444510" cy="321275"/>
          </a:xfrm>
          <a:prstGeom prst="rightArrow">
            <a:avLst>
              <a:gd name="adj1" fmla="val 50000"/>
              <a:gd name="adj2" fmla="val 5280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9" name="Умножение 8"/>
          <p:cNvSpPr/>
          <p:nvPr/>
        </p:nvSpPr>
        <p:spPr>
          <a:xfrm>
            <a:off x="3130081" y="3113226"/>
            <a:ext cx="484341" cy="487532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696422" y="2736216"/>
            <a:ext cx="1912756" cy="11968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cap="small" dirty="0" smtClean="0">
                <a:solidFill>
                  <a:srgbClr val="005AA9"/>
                </a:solidFill>
                <a:latin typeface="Arial Narrow" panose="020B0606020202030204" pitchFamily="34" charset="0"/>
                <a:ea typeface="Calibri"/>
                <a:cs typeface="Times New Roman"/>
              </a:rPr>
              <a:t>Количество документов в реестре</a:t>
            </a:r>
            <a:endParaRPr lang="ru-RU" b="1" cap="small" dirty="0">
              <a:solidFill>
                <a:srgbClr val="005AA9"/>
              </a:solidFill>
              <a:latin typeface="Arial Narrow" panose="020B0606020202030204" pitchFamily="34" charset="0"/>
              <a:ea typeface="Calibri"/>
              <a:cs typeface="Times New Roman"/>
            </a:endParaRPr>
          </a:p>
        </p:txBody>
      </p:sp>
      <p:sp>
        <p:nvSpPr>
          <p:cNvPr id="11" name="Равно 10"/>
          <p:cNvSpPr/>
          <p:nvPr/>
        </p:nvSpPr>
        <p:spPr>
          <a:xfrm>
            <a:off x="5651395" y="3154616"/>
            <a:ext cx="390217" cy="360040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112098" y="2736216"/>
            <a:ext cx="1800200" cy="11968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cap="small" dirty="0" smtClean="0">
                <a:solidFill>
                  <a:srgbClr val="005AA9"/>
                </a:solidFill>
                <a:latin typeface="Arial Narrow" panose="020B0606020202030204" pitchFamily="34" charset="0"/>
                <a:ea typeface="Calibri"/>
                <a:cs typeface="Times New Roman"/>
              </a:rPr>
              <a:t>Количество документов к истребованию</a:t>
            </a:r>
            <a:endParaRPr lang="ru-RU" b="1" cap="small" dirty="0">
              <a:solidFill>
                <a:srgbClr val="005AA9"/>
              </a:solidFill>
              <a:latin typeface="Arial Narrow" panose="020B0606020202030204" pitchFamily="34" charset="0"/>
              <a:ea typeface="Calibri"/>
              <a:cs typeface="Times New Roman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651395" y="4408572"/>
            <a:ext cx="1224136" cy="114985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b="1" cap="small" dirty="0" smtClean="0">
                <a:solidFill>
                  <a:srgbClr val="005AA9"/>
                </a:solidFill>
                <a:latin typeface="Arial Narrow" panose="020B0606020202030204" pitchFamily="34" charset="0"/>
                <a:ea typeface="Calibri"/>
                <a:cs typeface="Times New Roman"/>
              </a:rPr>
              <a:t>50% по наиболее  крупным суммам</a:t>
            </a:r>
            <a:endParaRPr lang="ru-RU" sz="1600" b="1" cap="small" dirty="0">
              <a:solidFill>
                <a:srgbClr val="005AA9"/>
              </a:solidFill>
              <a:latin typeface="Arial Narrow" panose="020B0606020202030204" pitchFamily="34" charset="0"/>
              <a:ea typeface="Calibri"/>
              <a:cs typeface="Times New Roman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7164288" y="4385783"/>
            <a:ext cx="1224136" cy="114985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b="1" cap="small" dirty="0" smtClean="0">
                <a:solidFill>
                  <a:srgbClr val="005AA9"/>
                </a:solidFill>
                <a:latin typeface="Arial Narrow" panose="020B0606020202030204" pitchFamily="34" charset="0"/>
                <a:ea typeface="Calibri"/>
                <a:cs typeface="Times New Roman"/>
              </a:rPr>
              <a:t>50% на выбор</a:t>
            </a:r>
            <a:endParaRPr lang="ru-RU" sz="1600" b="1" cap="small" dirty="0">
              <a:solidFill>
                <a:srgbClr val="005AA9"/>
              </a:solidFill>
              <a:latin typeface="Arial Narrow" panose="020B0606020202030204" pitchFamily="34" charset="0"/>
              <a:ea typeface="Calibri"/>
              <a:cs typeface="Times New Roman"/>
            </a:endParaRPr>
          </a:p>
        </p:txBody>
      </p:sp>
      <p:sp>
        <p:nvSpPr>
          <p:cNvPr id="37" name="Стрелка углом вверх 36"/>
          <p:cNvSpPr/>
          <p:nvPr/>
        </p:nvSpPr>
        <p:spPr>
          <a:xfrm rot="5400000">
            <a:off x="1151618" y="4113079"/>
            <a:ext cx="648073" cy="288031"/>
          </a:xfrm>
          <a:prstGeom prst="bentUpArrow">
            <a:avLst>
              <a:gd name="adj1" fmla="val 3099"/>
              <a:gd name="adj2" fmla="val 391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414973"/>
              </p:ext>
            </p:extLst>
          </p:nvPr>
        </p:nvGraphicFramePr>
        <p:xfrm>
          <a:off x="1483767" y="4180840"/>
          <a:ext cx="1504057" cy="1087263"/>
        </p:xfrm>
        <a:graphic>
          <a:graphicData uri="http://schemas.openxmlformats.org/drawingml/2006/table">
            <a:tbl>
              <a:tblPr firstRow="1" bandRow="1"/>
              <a:tblGrid>
                <a:gridCol w="2527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5134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57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cap="small" dirty="0">
                          <a:solidFill>
                            <a:srgbClr val="005AA9"/>
                          </a:solidFill>
                          <a:effectLst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3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cap="small" baseline="0" dirty="0" smtClean="0">
                          <a:solidFill>
                            <a:srgbClr val="005AA9"/>
                          </a:solidFill>
                          <a:effectLst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5%, 10%,40%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0143">
                <a:tc>
                  <a:txBody>
                    <a:bodyPr/>
                    <a:lstStyle/>
                    <a:p>
                      <a:endParaRPr lang="ru-RU" sz="1800" dirty="0">
                        <a:solidFill>
                          <a:srgbClr val="005AA9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3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cap="small" baseline="0" dirty="0" smtClean="0">
                          <a:solidFill>
                            <a:srgbClr val="005AA9"/>
                          </a:solidFill>
                          <a:effectLst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5%, 10%,40%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0143">
                <a:tc>
                  <a:txBody>
                    <a:bodyPr/>
                    <a:lstStyle/>
                    <a:p>
                      <a:endParaRPr lang="ru-RU" sz="1800" b="1" cap="small" dirty="0">
                        <a:solidFill>
                          <a:srgbClr val="005AA9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23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cap="small" baseline="0" dirty="0" smtClean="0">
                          <a:solidFill>
                            <a:srgbClr val="005AA9"/>
                          </a:solidFill>
                          <a:latin typeface="Arial Narrow" panose="020B0606020202030204" pitchFamily="34" charset="0"/>
                        </a:rPr>
                        <a:t>40%</a:t>
                      </a: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8" name="Прямоугольник 37"/>
          <p:cNvSpPr/>
          <p:nvPr/>
        </p:nvSpPr>
        <p:spPr>
          <a:xfrm>
            <a:off x="467544" y="6097839"/>
            <a:ext cx="78488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9875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</a:rPr>
              <a:t>Допускается истребование 100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</a:rPr>
              <a:t>% документов, если их количество менее 30</a:t>
            </a:r>
          </a:p>
        </p:txBody>
      </p:sp>
    </p:spTree>
    <p:extLst>
      <p:ext uri="{BB962C8B-B14F-4D97-AF65-F5344CB8AC3E}">
        <p14:creationId xmlns:p14="http://schemas.microsoft.com/office/powerpoint/2010/main" val="14970589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4294967295"/>
          </p:nvPr>
        </p:nvSpPr>
        <p:spPr>
          <a:xfrm>
            <a:off x="8324081" y="6041425"/>
            <a:ext cx="619711" cy="631834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US" dirty="0" smtClean="0">
                <a:solidFill>
                  <a:prstClr val="white"/>
                </a:solidFill>
                <a:latin typeface="Calibri" pitchFamily="34" charset="0"/>
              </a:rPr>
              <a:t>13</a:t>
            </a:r>
            <a:endParaRPr lang="ru-RU" dirty="0">
              <a:solidFill>
                <a:prstClr val="white"/>
              </a:solidFill>
              <a:latin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59632" y="620688"/>
            <a:ext cx="7344816" cy="64807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32500" lnSpcReduction="20000"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Камеральные</a:t>
            </a:r>
            <a:r>
              <a:rPr kumimoji="0" lang="ru-RU" sz="4900" b="1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налоговые проверки</a:t>
            </a:r>
            <a:r>
              <a:rPr kumimoji="0" lang="ru-RU" sz="4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с использованием</a:t>
            </a:r>
            <a:r>
              <a:rPr kumimoji="0" lang="ru-RU" sz="4900" b="1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риск-ориентированного подхода на примере 2 квартала 2017 года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64088" y="1844824"/>
            <a:ext cx="3240360" cy="158417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Всего заявлено льгот</a:t>
            </a:r>
            <a:r>
              <a:rPr kumimoji="0" lang="ru-RU" b="1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245 налогоплательщиками на сумму 1 493 </a:t>
            </a:r>
            <a:r>
              <a:rPr kumimoji="0" lang="ru-RU" b="1" i="0" u="none" strike="noStrike" kern="1200" cap="none" spc="0" normalizeH="0" noProof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млн.руб</a:t>
            </a:r>
            <a:r>
              <a:rPr kumimoji="0" lang="ru-RU" b="1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93165498"/>
              </p:ext>
            </p:extLst>
          </p:nvPr>
        </p:nvGraphicFramePr>
        <p:xfrm>
          <a:off x="683568" y="1844824"/>
          <a:ext cx="4572000" cy="36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781571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6" name="Rectangle 6"/>
          <p:cNvSpPr>
            <a:spLocks noGrp="1" noChangeArrowheads="1"/>
          </p:cNvSpPr>
          <p:nvPr>
            <p:ph idx="1"/>
          </p:nvPr>
        </p:nvSpPr>
        <p:spPr>
          <a:xfrm>
            <a:off x="395536" y="1916832"/>
            <a:ext cx="7992888" cy="3440994"/>
          </a:xfrm>
        </p:spPr>
        <p:txBody>
          <a:bodyPr>
            <a:noAutofit/>
          </a:bodyPr>
          <a:lstStyle/>
          <a:p>
            <a:pPr marL="539750" indent="-357188" algn="just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  <a:defRPr/>
            </a:pPr>
            <a:r>
              <a:rPr lang="ru-RU" sz="2000" dirty="0" smtClean="0">
                <a:latin typeface="Arial Narrow" panose="020B0606020202030204" pitchFamily="34" charset="0"/>
              </a:rPr>
              <a:t>оптимизация рабочего процесса, повышение контроля на проблемных участках камерального блока</a:t>
            </a:r>
          </a:p>
          <a:p>
            <a:pPr marL="539750" indent="-357188" algn="just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  <a:defRPr/>
            </a:pPr>
            <a:r>
              <a:rPr lang="ru-RU" sz="2000" dirty="0" smtClean="0">
                <a:latin typeface="Arial Narrow" panose="020B0606020202030204" pitchFamily="34" charset="0"/>
              </a:rPr>
              <a:t>концентрация </a:t>
            </a:r>
            <a:r>
              <a:rPr lang="ru-RU" sz="2000" dirty="0">
                <a:latin typeface="Arial Narrow" panose="020B0606020202030204" pitchFamily="34" charset="0"/>
              </a:rPr>
              <a:t>усилий на «рисковых» </a:t>
            </a:r>
            <a:r>
              <a:rPr lang="ru-RU" sz="2000" dirty="0" smtClean="0">
                <a:latin typeface="Arial Narrow" panose="020B0606020202030204" pitchFamily="34" charset="0"/>
              </a:rPr>
              <a:t>налогоплательщиках</a:t>
            </a:r>
          </a:p>
          <a:p>
            <a:pPr marL="539750" indent="-357188" algn="just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  <a:defRPr/>
            </a:pPr>
            <a:r>
              <a:rPr lang="ru-RU" sz="2000" dirty="0">
                <a:latin typeface="Arial Narrow" panose="020B0606020202030204" pitchFamily="34" charset="0"/>
              </a:rPr>
              <a:t>с</a:t>
            </a:r>
            <a:r>
              <a:rPr lang="ru-RU" sz="2000" dirty="0" smtClean="0">
                <a:latin typeface="Arial Narrow" panose="020B0606020202030204" pitchFamily="34" charset="0"/>
              </a:rPr>
              <a:t>нижение административной нагрузки на налогоплательщиков</a:t>
            </a:r>
          </a:p>
        </p:txBody>
      </p:sp>
      <p:sp>
        <p:nvSpPr>
          <p:cNvPr id="61445" name="Rectangle 5"/>
          <p:cNvSpPr>
            <a:spLocks noGrp="1" noChangeArrowheads="1"/>
          </p:cNvSpPr>
          <p:nvPr>
            <p:ph type="title"/>
          </p:nvPr>
        </p:nvSpPr>
        <p:spPr>
          <a:xfrm>
            <a:off x="611560" y="620688"/>
            <a:ext cx="7776864" cy="864096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2000" cap="all" dirty="0" smtClean="0">
                <a:solidFill>
                  <a:srgbClr val="003366"/>
                </a:solidFill>
                <a:latin typeface="Arial Narrow" panose="020B0606020202030204" pitchFamily="34" charset="0"/>
              </a:rPr>
              <a:t>РЕЗУЛЬТАТ применения риск-ориентированного подхода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294967295"/>
          </p:nvPr>
        </p:nvSpPr>
        <p:spPr>
          <a:xfrm>
            <a:off x="8324081" y="6041425"/>
            <a:ext cx="619711" cy="63183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prstClr val="white"/>
                </a:solidFill>
                <a:latin typeface="Calibri" pitchFamily="34" charset="0"/>
              </a:rPr>
              <a:t>14</a:t>
            </a:r>
          </a:p>
          <a:p>
            <a:pPr>
              <a:defRPr/>
            </a:pPr>
            <a:endParaRPr lang="ru-RU" dirty="0">
              <a:solidFill>
                <a:prstClr val="white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86703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55576" y="3429000"/>
            <a:ext cx="7772400" cy="1470025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3419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29410" y="339826"/>
            <a:ext cx="7337192" cy="1105803"/>
          </a:xfrm>
        </p:spPr>
        <p:txBody>
          <a:bodyPr>
            <a:noAutofit/>
          </a:bodyPr>
          <a:lstStyle/>
          <a:p>
            <a:pPr algn="ctr" defTabSz="1042988"/>
            <a:r>
              <a:rPr lang="ru-RU" sz="2000" dirty="0" smtClean="0">
                <a:solidFill>
                  <a:schemeClr val="tx2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Основные направления контрольной работы                                                                с использованием АСК НДС-2</a:t>
            </a:r>
            <a:endParaRPr lang="ru-RU" sz="2000" dirty="0">
              <a:solidFill>
                <a:schemeClr val="tx2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-5551693" y="330"/>
            <a:ext cx="14455651" cy="7425959"/>
            <a:chOff x="-5652457" y="41689"/>
            <a:chExt cx="14455651" cy="7425959"/>
          </a:xfrm>
        </p:grpSpPr>
        <p:sp>
          <p:nvSpPr>
            <p:cNvPr id="4" name="Арка 3"/>
            <p:cNvSpPr/>
            <p:nvPr/>
          </p:nvSpPr>
          <p:spPr>
            <a:xfrm>
              <a:off x="-5652457" y="41689"/>
              <a:ext cx="7425959" cy="7425959"/>
            </a:xfrm>
            <a:prstGeom prst="blockArc">
              <a:avLst>
                <a:gd name="adj1" fmla="val 18900000"/>
                <a:gd name="adj2" fmla="val 2700000"/>
                <a:gd name="adj3" fmla="val 291"/>
              </a:avLst>
            </a:prstGeom>
            <a:scene3d>
              <a:camera prst="perspectiveRelaxedModerately" fov="0" zoom="92000">
                <a:rot lat="0" lon="0" rev="0"/>
              </a:camera>
              <a:lightRig rig="balanced" dir="t">
                <a:rot lat="0" lon="0" rev="12700000"/>
              </a:lightRig>
            </a:scene3d>
            <a:sp3d z="-25400" prstMaterial="plastic"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Полилиния 10"/>
            <p:cNvSpPr/>
            <p:nvPr/>
          </p:nvSpPr>
          <p:spPr>
            <a:xfrm>
              <a:off x="1645562" y="2830848"/>
              <a:ext cx="6851412" cy="689874"/>
            </a:xfrm>
            <a:custGeom>
              <a:avLst/>
              <a:gdLst>
                <a:gd name="connsiteX0" fmla="*/ 0 w 6725643"/>
                <a:gd name="connsiteY0" fmla="*/ 0 h 689874"/>
                <a:gd name="connsiteX1" fmla="*/ 6725643 w 6725643"/>
                <a:gd name="connsiteY1" fmla="*/ 0 h 689874"/>
                <a:gd name="connsiteX2" fmla="*/ 6725643 w 6725643"/>
                <a:gd name="connsiteY2" fmla="*/ 689874 h 689874"/>
                <a:gd name="connsiteX3" fmla="*/ 0 w 6725643"/>
                <a:gd name="connsiteY3" fmla="*/ 689874 h 689874"/>
                <a:gd name="connsiteX4" fmla="*/ 0 w 6725643"/>
                <a:gd name="connsiteY4" fmla="*/ 0 h 689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25643" h="689874">
                  <a:moveTo>
                    <a:pt x="0" y="0"/>
                  </a:moveTo>
                  <a:lnTo>
                    <a:pt x="6725643" y="0"/>
                  </a:lnTo>
                  <a:lnTo>
                    <a:pt x="6725643" y="689874"/>
                  </a:lnTo>
                  <a:lnTo>
                    <a:pt x="0" y="689874"/>
                  </a:lnTo>
                  <a:lnTo>
                    <a:pt x="0" y="0"/>
                  </a:lnTo>
                  <a:close/>
                </a:path>
              </a:pathLst>
            </a:custGeom>
            <a:scene3d>
              <a:camera prst="perspectiveRelaxedModerately" fov="0" zoom="92000">
                <a:rot lat="0" lon="0" rev="0"/>
              </a:camera>
              <a:lightRig rig="balanced" dir="t">
                <a:rot lat="0" lon="0" rev="12700000"/>
              </a:lightRig>
            </a:scene3d>
            <a:sp3d prstMaterial="plastic">
              <a:bevelT w="50800" h="50800"/>
              <a:bevelB w="50800" h="508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47588" tIns="40640" rIns="40640" bIns="40640" numCol="1" spcCol="1270" anchor="ctr" anchorCtr="0">
              <a:noAutofit/>
            </a:bodyPr>
            <a:lstStyle/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 smtClean="0"/>
                <a:t>Устранение расхождений, выявленных</a:t>
              </a:r>
            </a:p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 smtClean="0"/>
                <a:t> при сопоставлении сведений </a:t>
              </a:r>
              <a:r>
                <a:rPr lang="ru-RU" sz="1600" b="1" dirty="0" smtClean="0"/>
                <a:t>об операциях по счетам - фактурам</a:t>
              </a:r>
              <a:r>
                <a:rPr lang="ru-RU" sz="1600" b="1" kern="1200" dirty="0" smtClean="0"/>
                <a:t>  </a:t>
              </a:r>
              <a:endParaRPr lang="ru-RU" sz="1600" kern="1200" dirty="0"/>
            </a:p>
          </p:txBody>
        </p:sp>
        <p:sp>
          <p:nvSpPr>
            <p:cNvPr id="13" name="Полилиния 12"/>
            <p:cNvSpPr/>
            <p:nvPr/>
          </p:nvSpPr>
          <p:spPr>
            <a:xfrm>
              <a:off x="1773502" y="3550627"/>
              <a:ext cx="7029692" cy="600533"/>
            </a:xfrm>
            <a:custGeom>
              <a:avLst/>
              <a:gdLst>
                <a:gd name="connsiteX0" fmla="*/ 0 w 6573919"/>
                <a:gd name="connsiteY0" fmla="*/ 0 h 689874"/>
                <a:gd name="connsiteX1" fmla="*/ 6573919 w 6573919"/>
                <a:gd name="connsiteY1" fmla="*/ 0 h 689874"/>
                <a:gd name="connsiteX2" fmla="*/ 6573919 w 6573919"/>
                <a:gd name="connsiteY2" fmla="*/ 689874 h 689874"/>
                <a:gd name="connsiteX3" fmla="*/ 0 w 6573919"/>
                <a:gd name="connsiteY3" fmla="*/ 689874 h 689874"/>
                <a:gd name="connsiteX4" fmla="*/ 0 w 6573919"/>
                <a:gd name="connsiteY4" fmla="*/ 0 h 689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73919" h="689874">
                  <a:moveTo>
                    <a:pt x="0" y="0"/>
                  </a:moveTo>
                  <a:lnTo>
                    <a:pt x="6573919" y="0"/>
                  </a:lnTo>
                  <a:lnTo>
                    <a:pt x="6573919" y="689874"/>
                  </a:lnTo>
                  <a:lnTo>
                    <a:pt x="0" y="689874"/>
                  </a:lnTo>
                  <a:lnTo>
                    <a:pt x="0" y="0"/>
                  </a:lnTo>
                  <a:close/>
                </a:path>
              </a:pathLst>
            </a:custGeom>
            <a:scene3d>
              <a:camera prst="perspectiveRelaxedModerately" fov="0" zoom="92000">
                <a:rot lat="0" lon="0" rev="0"/>
              </a:camera>
              <a:lightRig rig="balanced" dir="t">
                <a:rot lat="0" lon="0" rev="12700000"/>
              </a:lightRig>
            </a:scene3d>
            <a:sp3d prstMaterial="plastic">
              <a:bevelT w="50800" h="50800"/>
              <a:bevelB w="50800" h="508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47588" tIns="40640" rIns="40640" bIns="40640" numCol="1" spcCol="1270" anchor="ctr" anchorCtr="0">
              <a:noAutofit/>
            </a:bodyPr>
            <a:lstStyle/>
            <a:p>
              <a:pPr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dirty="0" smtClean="0"/>
                <a:t>Выявление схемных (сомнительных) операций, </a:t>
              </a:r>
              <a:r>
                <a:rPr lang="ru-RU" sz="1600" b="1" dirty="0"/>
                <a:t>поиск </a:t>
              </a:r>
              <a:r>
                <a:rPr lang="ru-RU" sz="1600" b="1" dirty="0" smtClean="0"/>
                <a:t>выгодоприобретателей</a:t>
              </a:r>
              <a:r>
                <a:rPr lang="ru-RU" sz="1600" b="1" dirty="0"/>
                <a:t>: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929410" y="1418224"/>
            <a:ext cx="504056" cy="43204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55776" y="4151160"/>
            <a:ext cx="5832648" cy="2086152"/>
          </a:xfrm>
          <a:prstGeom prst="rect">
            <a:avLst/>
          </a:prstGeom>
        </p:spPr>
        <p:txBody>
          <a:bodyPr vert="horz" wrap="square" lIns="104306" tIns="52153" rIns="104306" bIns="52153" rtlCol="0" anchor="t">
            <a:norm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ru-RU" sz="1600" dirty="0" smtClean="0"/>
              <a:t>схемы, выявленные автоматически по алгоритму </a:t>
            </a:r>
            <a:endParaRPr lang="en-US" sz="1600" dirty="0"/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ru-RU" sz="1600" dirty="0" smtClean="0"/>
              <a:t> схемные операции, выявленные с </a:t>
            </a:r>
            <a:r>
              <a:rPr lang="ru-RU" sz="1600" dirty="0"/>
              <a:t>использованием отчета «Дерево связей</a:t>
            </a:r>
            <a:r>
              <a:rPr lang="ru-RU" sz="1600" dirty="0" smtClean="0"/>
              <a:t>» («</a:t>
            </a:r>
            <a:r>
              <a:rPr lang="ru-RU" sz="1600" dirty="0"/>
              <a:t>сомнительная» </a:t>
            </a:r>
            <a:r>
              <a:rPr lang="ru-RU" sz="1600" dirty="0" smtClean="0"/>
              <a:t>задолженность, незакрытые «разрывы</a:t>
            </a:r>
            <a:r>
              <a:rPr lang="ru-RU" sz="1600" dirty="0" smtClean="0"/>
              <a:t>»)</a:t>
            </a:r>
            <a:endParaRPr lang="en-US" sz="1600" dirty="0" smtClean="0"/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ru-RU" sz="800" b="1" dirty="0"/>
          </a:p>
        </p:txBody>
      </p:sp>
      <p:sp>
        <p:nvSpPr>
          <p:cNvPr id="16" name="Овал 15"/>
          <p:cNvSpPr/>
          <p:nvPr/>
        </p:nvSpPr>
        <p:spPr>
          <a:xfrm>
            <a:off x="1049427" y="2138632"/>
            <a:ext cx="626706" cy="642569"/>
          </a:xfrm>
          <a:prstGeom prst="ellipse">
            <a:avLst/>
          </a:prstGeom>
          <a:scene3d>
            <a:camera prst="perspectiveRelaxedModerately" fov="0" zoom="92000">
              <a:rot lat="0" lon="0" rev="0"/>
            </a:camera>
            <a:lightRig rig="balanced" dir="t">
              <a:rot lat="0" lon="0" rev="12700000"/>
            </a:lightRig>
          </a:scene3d>
          <a:sp3d z="152400" prstMaterial="plastic">
            <a:bevelT w="25400" h="25400"/>
            <a:bevelB w="25400" h="25400"/>
          </a:sp3d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7" name="Овал 16"/>
          <p:cNvSpPr/>
          <p:nvPr/>
        </p:nvSpPr>
        <p:spPr>
          <a:xfrm>
            <a:off x="1295963" y="2869453"/>
            <a:ext cx="626706" cy="642569"/>
          </a:xfrm>
          <a:prstGeom prst="ellipse">
            <a:avLst/>
          </a:prstGeom>
          <a:scene3d>
            <a:camera prst="perspectiveRelaxedModerately" fov="0" zoom="92000">
              <a:rot lat="0" lon="0" rev="0"/>
            </a:camera>
            <a:lightRig rig="balanced" dir="t">
              <a:rot lat="0" lon="0" rev="12700000"/>
            </a:lightRig>
          </a:scene3d>
          <a:sp3d z="152400" prstMaterial="plastic">
            <a:bevelT w="25400" h="25400"/>
            <a:bevelB w="25400" h="25400"/>
          </a:sp3d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Овал 17"/>
          <p:cNvSpPr/>
          <p:nvPr/>
        </p:nvSpPr>
        <p:spPr>
          <a:xfrm>
            <a:off x="1415906" y="3576929"/>
            <a:ext cx="626706" cy="642569"/>
          </a:xfrm>
          <a:prstGeom prst="ellipse">
            <a:avLst/>
          </a:prstGeom>
          <a:scene3d>
            <a:camera prst="perspectiveRelaxedModerately" fov="0" zoom="92000">
              <a:rot lat="0" lon="0" rev="0"/>
            </a:camera>
            <a:lightRig rig="balanced" dir="t">
              <a:rot lat="0" lon="0" rev="12700000"/>
            </a:lightRig>
          </a:scene3d>
          <a:sp3d z="152400" prstMaterial="plastic">
            <a:bevelT w="25400" h="25400"/>
            <a:bevelB w="25400" h="25400"/>
          </a:sp3d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0" name="TextBox 19"/>
          <p:cNvSpPr txBox="1"/>
          <p:nvPr/>
        </p:nvSpPr>
        <p:spPr>
          <a:xfrm>
            <a:off x="1177915" y="2235072"/>
            <a:ext cx="504056" cy="43204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" name="Полилиния 20"/>
          <p:cNvSpPr/>
          <p:nvPr/>
        </p:nvSpPr>
        <p:spPr>
          <a:xfrm>
            <a:off x="1681971" y="1340768"/>
            <a:ext cx="7002471" cy="1247979"/>
          </a:xfrm>
          <a:custGeom>
            <a:avLst/>
            <a:gdLst>
              <a:gd name="connsiteX0" fmla="*/ 0 w 6725643"/>
              <a:gd name="connsiteY0" fmla="*/ 0 h 689874"/>
              <a:gd name="connsiteX1" fmla="*/ 6725643 w 6725643"/>
              <a:gd name="connsiteY1" fmla="*/ 0 h 689874"/>
              <a:gd name="connsiteX2" fmla="*/ 6725643 w 6725643"/>
              <a:gd name="connsiteY2" fmla="*/ 689874 h 689874"/>
              <a:gd name="connsiteX3" fmla="*/ 0 w 6725643"/>
              <a:gd name="connsiteY3" fmla="*/ 689874 h 689874"/>
              <a:gd name="connsiteX4" fmla="*/ 0 w 6725643"/>
              <a:gd name="connsiteY4" fmla="*/ 0 h 689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25643" h="689874">
                <a:moveTo>
                  <a:pt x="0" y="0"/>
                </a:moveTo>
                <a:lnTo>
                  <a:pt x="6725643" y="0"/>
                </a:lnTo>
                <a:lnTo>
                  <a:pt x="6725643" y="689874"/>
                </a:lnTo>
                <a:lnTo>
                  <a:pt x="0" y="689874"/>
                </a:lnTo>
                <a:lnTo>
                  <a:pt x="0" y="0"/>
                </a:lnTo>
                <a:close/>
              </a:path>
            </a:pathLst>
          </a:custGeom>
          <a:scene3d>
            <a:camera prst="perspectiveRelaxedModerately" fov="0" zoom="92000">
              <a:rot lat="0" lon="0" rev="0"/>
            </a:camera>
            <a:lightRig rig="balanced" dir="t">
              <a:rot lat="0" lon="0" rev="12700000"/>
            </a:lightRig>
          </a:scene3d>
          <a:sp3d prstMaterial="plastic">
            <a:bevelT w="50800" h="50800"/>
            <a:bevelB w="50800" h="508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7588" tIns="40640" rIns="40640" bIns="40640" numCol="1" spcCol="1270" anchor="ctr" anchorCtr="0">
            <a:noAutofit/>
          </a:bodyPr>
          <a:lstStyle/>
          <a:p>
            <a:pPr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dirty="0" smtClean="0"/>
              <a:t>Риск ориентированный подход при проверке налоговых деклараций </a:t>
            </a:r>
            <a:r>
              <a:rPr lang="ru-RU" sz="1600" b="1" dirty="0"/>
              <a:t>с </a:t>
            </a:r>
            <a:r>
              <a:rPr lang="ru-RU" sz="1600" b="1" dirty="0" smtClean="0"/>
              <a:t>суммой НДС</a:t>
            </a:r>
            <a:r>
              <a:rPr lang="ru-RU" sz="1600" b="1" dirty="0"/>
              <a:t>, заявленной к </a:t>
            </a:r>
            <a:r>
              <a:rPr lang="ru-RU" sz="1600" b="1" dirty="0" smtClean="0"/>
              <a:t>возмещению</a:t>
            </a:r>
            <a:r>
              <a:rPr lang="en-US" sz="1600" b="1" dirty="0" smtClean="0"/>
              <a:t> </a:t>
            </a:r>
            <a:r>
              <a:rPr lang="ru-RU" sz="1600" b="1" dirty="0" smtClean="0"/>
              <a:t>и заявленной льготой</a:t>
            </a:r>
          </a:p>
          <a:p>
            <a:pPr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dirty="0" smtClean="0"/>
              <a:t> </a:t>
            </a:r>
            <a:endParaRPr lang="ru-RU" sz="1600" b="1" dirty="0"/>
          </a:p>
          <a:p>
            <a:pPr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600" b="1" dirty="0" smtClean="0"/>
          </a:p>
        </p:txBody>
      </p:sp>
      <p:sp>
        <p:nvSpPr>
          <p:cNvPr id="22" name="TextBox 21"/>
          <p:cNvSpPr txBox="1"/>
          <p:nvPr/>
        </p:nvSpPr>
        <p:spPr>
          <a:xfrm>
            <a:off x="1429943" y="2952850"/>
            <a:ext cx="504056" cy="445869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0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2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538556" y="3650988"/>
            <a:ext cx="504056" cy="43204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0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3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496974" y="6165304"/>
            <a:ext cx="30622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5732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>
            <p:extLst/>
          </p:nvPr>
        </p:nvGraphicFramePr>
        <p:xfrm>
          <a:off x="683568" y="1497384"/>
          <a:ext cx="7960968" cy="43078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4"/>
          <p:cNvSpPr txBox="1">
            <a:spLocks/>
          </p:cNvSpPr>
          <p:nvPr/>
        </p:nvSpPr>
        <p:spPr bwMode="auto">
          <a:xfrm>
            <a:off x="611560" y="345474"/>
            <a:ext cx="8208912" cy="880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  <a:noAutofit/>
          </a:bodyPr>
          <a:lstStyle>
            <a:lvl1pPr marL="0" marR="0" indent="0" algn="l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2pPr>
            <a:lvl3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3pPr>
            <a:lvl4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4pPr>
            <a:lvl5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5pPr>
            <a:lvl6pPr marL="4572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6pPr>
            <a:lvl7pPr marL="9144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7pPr>
            <a:lvl8pPr marL="13716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8pPr>
            <a:lvl9pPr marL="18288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9pPr>
          </a:lstStyle>
          <a:p>
            <a:pPr algn="ctr" defTabSz="1042988"/>
            <a:r>
              <a:rPr lang="ru-RU" sz="2400" cap="all" dirty="0">
                <a:latin typeface="Calibri" panose="020F0502020204030204" pitchFamily="34" charset="0"/>
                <a:cs typeface="Times New Roman" pitchFamily="18" charset="0"/>
              </a:rPr>
              <a:t>ЗАДАЧИ СИСТЕМЫ УПРАВЛЕНИЯ РИСКАМИ (СУР)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3568" y="4817172"/>
            <a:ext cx="7505437" cy="7200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40640" y="4990348"/>
            <a:ext cx="5196198" cy="137781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8891" y="5064699"/>
            <a:ext cx="3162989" cy="4092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8891" y="5477299"/>
            <a:ext cx="3843854" cy="40391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28892" y="5859715"/>
            <a:ext cx="2634138" cy="40032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592072" y="5109222"/>
            <a:ext cx="41239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НИЗКИЙ РИСК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77652" y="5478114"/>
            <a:ext cx="41239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СРЕДНИЙ РИСК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77652" y="5890599"/>
            <a:ext cx="273586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ВЫСОКИЙ РИСК</a:t>
            </a:r>
            <a:endParaRPr lang="ru-RU" sz="1600" dirty="0">
              <a:solidFill>
                <a:schemeClr val="bg1"/>
              </a:solidFill>
            </a:endParaRPr>
          </a:p>
        </p:txBody>
      </p:sp>
      <p:graphicFrame>
        <p:nvGraphicFramePr>
          <p:cNvPr id="16" name="Схема 15"/>
          <p:cNvGraphicFramePr/>
          <p:nvPr>
            <p:extLst/>
          </p:nvPr>
        </p:nvGraphicFramePr>
        <p:xfrm>
          <a:off x="815330" y="928387"/>
          <a:ext cx="7728351" cy="38928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8388424" y="6059877"/>
            <a:ext cx="548414" cy="465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50559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8668615"/>
              </p:ext>
            </p:extLst>
          </p:nvPr>
        </p:nvGraphicFramePr>
        <p:xfrm>
          <a:off x="671561" y="1052736"/>
          <a:ext cx="7356821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1550383"/>
              </p:ext>
            </p:extLst>
          </p:nvPr>
        </p:nvGraphicFramePr>
        <p:xfrm>
          <a:off x="743570" y="2636912"/>
          <a:ext cx="7212805" cy="36594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836712"/>
            <a:ext cx="7416824" cy="5458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460432" y="6165304"/>
            <a:ext cx="36004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2210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3247" y="404665"/>
            <a:ext cx="7337192" cy="576064"/>
          </a:xfrm>
        </p:spPr>
        <p:txBody>
          <a:bodyPr/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ru-RU" sz="2000" dirty="0" smtClean="0">
                <a:solidFill>
                  <a:schemeClr val="tx2"/>
                </a:solidFill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2000" dirty="0" smtClean="0">
                <a:solidFill>
                  <a:schemeClr val="tx2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Информация о возмещении НДС за 9 месяцев 2017 года</a:t>
            </a:r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1547664" y="1835500"/>
            <a:ext cx="2376264" cy="116145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defTabSz="1043056">
              <a:spcBef>
                <a:spcPct val="0"/>
              </a:spcBef>
            </a:pPr>
            <a:endParaRPr lang="ru-RU" sz="1600" b="1" dirty="0" smtClean="0">
              <a:solidFill>
                <a:srgbClr val="005AA9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5772" y="1442481"/>
            <a:ext cx="2160240" cy="23141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defTabSz="1043056">
              <a:spcBef>
                <a:spcPct val="0"/>
              </a:spcBef>
            </a:pPr>
            <a:endParaRPr lang="ru-RU" sz="4800" b="1" dirty="0" smtClean="0">
              <a:solidFill>
                <a:srgbClr val="005AA9"/>
              </a:solidFill>
            </a:endParaRPr>
          </a:p>
        </p:txBody>
      </p:sp>
      <p:graphicFrame>
        <p:nvGraphicFramePr>
          <p:cNvPr id="16" name="Диаграмма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8799459"/>
              </p:ext>
            </p:extLst>
          </p:nvPr>
        </p:nvGraphicFramePr>
        <p:xfrm>
          <a:off x="5292080" y="3933056"/>
          <a:ext cx="3096344" cy="2160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4" name="TextBox 43"/>
          <p:cNvSpPr txBox="1"/>
          <p:nvPr/>
        </p:nvSpPr>
        <p:spPr>
          <a:xfrm>
            <a:off x="6843301" y="4350848"/>
            <a:ext cx="930201" cy="23028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defTabSz="1043056">
              <a:spcBef>
                <a:spcPct val="0"/>
              </a:spcBef>
            </a:pPr>
            <a:endParaRPr lang="ru-RU" sz="1400" b="1" dirty="0" smtClean="0">
              <a:solidFill>
                <a:srgbClr val="FFFF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97112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388424" y="6093296"/>
            <a:ext cx="504056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4</a:t>
            </a:r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15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68894851"/>
              </p:ext>
            </p:extLst>
          </p:nvPr>
        </p:nvGraphicFramePr>
        <p:xfrm>
          <a:off x="304665" y="2024844"/>
          <a:ext cx="4862262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64771439"/>
              </p:ext>
            </p:extLst>
          </p:nvPr>
        </p:nvGraphicFramePr>
        <p:xfrm>
          <a:off x="449796" y="1707008"/>
          <a:ext cx="3834172" cy="3450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99592" y="1442481"/>
            <a:ext cx="3888432" cy="72008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algn="just" defTabSz="1043056">
              <a:spcBef>
                <a:spcPct val="0"/>
              </a:spcBef>
            </a:pPr>
            <a:r>
              <a:rPr lang="ru-RU" sz="1600" b="1" dirty="0" smtClean="0">
                <a:solidFill>
                  <a:srgbClr val="1F497D">
                    <a:lumMod val="75000"/>
                  </a:srgbClr>
                </a:solidFill>
              </a:rPr>
              <a:t>Всего заявлено к возмещению плательщиками РХ 1 546 </a:t>
            </a:r>
            <a:r>
              <a:rPr lang="ru-RU" sz="1600" b="1" dirty="0" err="1" smtClean="0">
                <a:solidFill>
                  <a:srgbClr val="1F497D">
                    <a:lumMod val="75000"/>
                  </a:srgbClr>
                </a:solidFill>
              </a:rPr>
              <a:t>млн.руб</a:t>
            </a:r>
            <a:r>
              <a:rPr lang="ru-RU" sz="1200" b="1" dirty="0" smtClean="0">
                <a:solidFill>
                  <a:srgbClr val="1F497D">
                    <a:lumMod val="75000"/>
                  </a:srgbClr>
                </a:solidFill>
              </a:rPr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90034" y="2701943"/>
            <a:ext cx="4058609" cy="1084781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algn="ctr" defTabSz="1043056">
              <a:spcBef>
                <a:spcPct val="0"/>
              </a:spcBef>
            </a:pPr>
            <a:r>
              <a:rPr lang="ru-RU" sz="1600" b="1" dirty="0" smtClean="0">
                <a:solidFill>
                  <a:srgbClr val="1F497D">
                    <a:lumMod val="75000"/>
                  </a:srgbClr>
                </a:solidFill>
              </a:rPr>
              <a:t>Всего заявлено к возмещению предприятиями угольной отрасли </a:t>
            </a:r>
            <a:r>
              <a:rPr lang="ru-RU" sz="1600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ru-RU" sz="1600" b="1" dirty="0" smtClean="0">
                <a:solidFill>
                  <a:srgbClr val="1F497D">
                    <a:lumMod val="75000"/>
                  </a:srgbClr>
                </a:solidFill>
              </a:rPr>
              <a:t>341,6 </a:t>
            </a:r>
            <a:r>
              <a:rPr lang="ru-RU" sz="1600" b="1" dirty="0" err="1" smtClean="0">
                <a:solidFill>
                  <a:srgbClr val="1F497D">
                    <a:lumMod val="75000"/>
                  </a:srgbClr>
                </a:solidFill>
              </a:rPr>
              <a:t>млн.руб</a:t>
            </a:r>
            <a:r>
              <a:rPr lang="ru-RU" sz="1200" b="1" dirty="0" smtClean="0">
                <a:solidFill>
                  <a:srgbClr val="1F497D">
                    <a:lumMod val="75000"/>
                  </a:srgbClr>
                </a:solidFill>
              </a:rPr>
              <a:t>.</a:t>
            </a:r>
            <a:r>
              <a:rPr lang="en-US" sz="1200" b="1" dirty="0" smtClean="0">
                <a:solidFill>
                  <a:srgbClr val="1F497D">
                    <a:lumMod val="75000"/>
                  </a:srgbClr>
                </a:solidFill>
              </a:rPr>
              <a:t> – </a:t>
            </a:r>
            <a:r>
              <a:rPr lang="en-US" sz="1600" b="1" dirty="0" smtClean="0">
                <a:solidFill>
                  <a:srgbClr val="1F497D">
                    <a:lumMod val="75000"/>
                  </a:srgbClr>
                </a:solidFill>
              </a:rPr>
              <a:t>22%</a:t>
            </a:r>
            <a:r>
              <a:rPr lang="ru-RU" sz="16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</a:p>
        </p:txBody>
      </p:sp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0283240"/>
              </p:ext>
            </p:extLst>
          </p:nvPr>
        </p:nvGraphicFramePr>
        <p:xfrm>
          <a:off x="4067944" y="4005064"/>
          <a:ext cx="4137606" cy="2499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63121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58443865"/>
              </p:ext>
            </p:extLst>
          </p:nvPr>
        </p:nvGraphicFramePr>
        <p:xfrm>
          <a:off x="671561" y="1052736"/>
          <a:ext cx="7356821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17607"/>
            <a:ext cx="8136903" cy="635129"/>
          </a:xfrm>
        </p:spPr>
        <p:txBody>
          <a:bodyPr>
            <a:noAutofit/>
          </a:bodyPr>
          <a:lstStyle/>
          <a:p>
            <a:pPr algn="ctr" defTabSz="1042988"/>
            <a:r>
              <a:rPr lang="ru-RU" sz="2000" dirty="0" smtClean="0">
                <a:solidFill>
                  <a:schemeClr val="tx2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Формирование </a:t>
            </a:r>
            <a:r>
              <a:rPr lang="ru-RU" sz="2000" dirty="0">
                <a:solidFill>
                  <a:schemeClr val="tx2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отчета «Дерево связей» </a:t>
            </a:r>
            <a:br>
              <a:rPr lang="ru-RU" sz="2000" dirty="0">
                <a:solidFill>
                  <a:schemeClr val="tx2"/>
                </a:solidFill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2000" dirty="0">
                <a:solidFill>
                  <a:schemeClr val="tx2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в целях организации контрольной </a:t>
            </a:r>
            <a:r>
              <a:rPr lang="ru-RU" sz="2000" dirty="0" smtClean="0">
                <a:solidFill>
                  <a:schemeClr val="tx2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работы</a:t>
            </a:r>
            <a:endParaRPr lang="ru-RU" sz="2000" dirty="0">
              <a:solidFill>
                <a:schemeClr val="tx2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aphicFrame>
        <p:nvGraphicFramePr>
          <p:cNvPr id="6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80394222"/>
              </p:ext>
            </p:extLst>
          </p:nvPr>
        </p:nvGraphicFramePr>
        <p:xfrm>
          <a:off x="743570" y="2636912"/>
          <a:ext cx="7212805" cy="36594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971600" y="2420888"/>
            <a:ext cx="711678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  <a:p>
            <a:r>
              <a:rPr lang="ru-RU" sz="20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Н</a:t>
            </a:r>
            <a:r>
              <a:rPr lang="ru-RU" sz="2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алогоплательщик - «Источник связей»:</a:t>
            </a:r>
            <a:endParaRPr lang="ru-RU" sz="2000" b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388424" y="6165304"/>
            <a:ext cx="504056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11606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332656"/>
            <a:ext cx="7343775" cy="755257"/>
          </a:xfrm>
        </p:spPr>
        <p:txBody>
          <a:bodyPr>
            <a:normAutofit/>
          </a:bodyPr>
          <a:lstStyle/>
          <a:p>
            <a:pPr lvl="0" algn="ctr"/>
            <a:r>
              <a:rPr lang="ru-RU" sz="2000" dirty="0">
                <a:solidFill>
                  <a:schemeClr val="tx2"/>
                </a:solidFill>
              </a:rPr>
              <a:t>Схема «Дерево </a:t>
            </a:r>
            <a:r>
              <a:rPr lang="ru-RU" sz="2000" dirty="0" smtClean="0">
                <a:solidFill>
                  <a:schemeClr val="tx2"/>
                </a:solidFill>
              </a:rPr>
              <a:t>связей» </a:t>
            </a:r>
            <a:r>
              <a:rPr lang="ru-RU" sz="2000" dirty="0">
                <a:solidFill>
                  <a:schemeClr val="tx2"/>
                </a:solidFill>
              </a:rPr>
              <a:t>ООО «</a:t>
            </a:r>
            <a:r>
              <a:rPr lang="ru-RU" sz="2000" dirty="0" err="1">
                <a:solidFill>
                  <a:schemeClr val="tx2"/>
                </a:solidFill>
              </a:rPr>
              <a:t>Демлинк</a:t>
            </a:r>
            <a:r>
              <a:rPr lang="ru-RU" sz="2000" dirty="0">
                <a:solidFill>
                  <a:schemeClr val="tx2"/>
                </a:solidFill>
              </a:rPr>
              <a:t> Трэвел»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31"/>
          <a:stretch/>
        </p:blipFill>
        <p:spPr>
          <a:xfrm>
            <a:off x="530173" y="1211136"/>
            <a:ext cx="8074275" cy="46165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alt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796136" y="2348880"/>
            <a:ext cx="1512168" cy="2016224"/>
          </a:xfrm>
          <a:prstGeom prst="roundRect">
            <a:avLst>
              <a:gd name="adj" fmla="val 6202"/>
            </a:avLst>
          </a:prstGeom>
          <a:noFill/>
          <a:ln>
            <a:solidFill>
              <a:srgbClr val="FF7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084168" y="2492896"/>
            <a:ext cx="360040" cy="45719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60516" y="2433500"/>
            <a:ext cx="648072" cy="14401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00" dirty="0" smtClean="0"/>
              <a:t>7705889900</a:t>
            </a:r>
            <a:endParaRPr lang="ru-RU" sz="5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660232" y="2433500"/>
            <a:ext cx="576064" cy="14401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971600" y="1772816"/>
            <a:ext cx="504056" cy="14401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695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3247" y="440140"/>
            <a:ext cx="7337192" cy="1105803"/>
          </a:xfrm>
        </p:spPr>
        <p:txBody>
          <a:bodyPr/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ru-RU" sz="2000" dirty="0" smtClean="0">
                <a:solidFill>
                  <a:schemeClr val="tx2"/>
                </a:solidFill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2000" dirty="0" smtClean="0">
                <a:solidFill>
                  <a:schemeClr val="tx2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Результаты контрольной работы налоговых органов республики с использованием АСК НДС</a:t>
            </a:r>
            <a:br>
              <a:rPr lang="ru-RU" sz="2000" dirty="0" smtClean="0">
                <a:solidFill>
                  <a:schemeClr val="tx2"/>
                </a:solidFill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2000" dirty="0" smtClean="0">
                <a:solidFill>
                  <a:schemeClr val="tx2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за 9 месяцев  2017 года</a:t>
            </a:r>
            <a:br>
              <a:rPr lang="ru-RU" sz="2000" dirty="0" smtClean="0">
                <a:solidFill>
                  <a:schemeClr val="tx2"/>
                </a:solidFill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1547664" y="1835500"/>
            <a:ext cx="2376264" cy="116145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5772" y="1442481"/>
            <a:ext cx="2160240" cy="23141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6" name="Диаграмма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920775"/>
              </p:ext>
            </p:extLst>
          </p:nvPr>
        </p:nvGraphicFramePr>
        <p:xfrm>
          <a:off x="616913" y="1673897"/>
          <a:ext cx="4237766" cy="47847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2494384" y="1681611"/>
            <a:ext cx="4828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740</a:t>
            </a:r>
            <a:endParaRPr lang="ru-RU" sz="14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1904360" y="1981460"/>
            <a:ext cx="4828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478</a:t>
            </a:r>
            <a:endParaRPr lang="ru-RU" sz="1400" dirty="0"/>
          </a:p>
        </p:txBody>
      </p:sp>
      <p:sp>
        <p:nvSpPr>
          <p:cNvPr id="44" name="TextBox 43"/>
          <p:cNvSpPr txBox="1"/>
          <p:nvPr/>
        </p:nvSpPr>
        <p:spPr>
          <a:xfrm>
            <a:off x="6843301" y="4350848"/>
            <a:ext cx="930201" cy="23028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97112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788024" y="2368300"/>
            <a:ext cx="3364857" cy="2490731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dirty="0" smtClean="0">
                <a:solidFill>
                  <a:schemeClr val="tx1"/>
                </a:solidFill>
              </a:rPr>
              <a:t>Представлено уточненных деклараций на </a:t>
            </a:r>
            <a:r>
              <a:rPr lang="ru-RU" dirty="0" smtClean="0">
                <a:solidFill>
                  <a:schemeClr val="tx1"/>
                </a:solidFill>
              </a:rPr>
              <a:t>22,9 </a:t>
            </a:r>
            <a:r>
              <a:rPr lang="ru-RU" dirty="0" err="1" smtClean="0">
                <a:solidFill>
                  <a:schemeClr val="tx1"/>
                </a:solidFill>
              </a:rPr>
              <a:t>млн.руб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r>
              <a:rPr lang="ru-RU" dirty="0" err="1" smtClean="0">
                <a:solidFill>
                  <a:schemeClr val="tx1"/>
                </a:solidFill>
              </a:rPr>
              <a:t>Доначислено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НДС по результатам КНП на общую </a:t>
            </a:r>
            <a:r>
              <a:rPr lang="ru-RU" dirty="0" smtClean="0">
                <a:solidFill>
                  <a:schemeClr val="tx1"/>
                </a:solidFill>
              </a:rPr>
              <a:t>сумму  6,7 </a:t>
            </a:r>
            <a:r>
              <a:rPr lang="ru-RU" dirty="0" err="1" smtClean="0">
                <a:solidFill>
                  <a:schemeClr val="tx1"/>
                </a:solidFill>
              </a:rPr>
              <a:t>млн.руб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388424" y="6093296"/>
            <a:ext cx="504056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7</a:t>
            </a:r>
            <a:endParaRPr lang="ru-RU" dirty="0"/>
          </a:p>
        </p:txBody>
      </p:sp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8628415"/>
              </p:ext>
            </p:extLst>
          </p:nvPr>
        </p:nvGraphicFramePr>
        <p:xfrm>
          <a:off x="344833" y="2277787"/>
          <a:ext cx="6498468" cy="36770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4914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3247" y="440140"/>
            <a:ext cx="7337192" cy="1105803"/>
          </a:xfrm>
        </p:spPr>
        <p:txBody>
          <a:bodyPr/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ru-RU" sz="2000" dirty="0" smtClean="0">
                <a:solidFill>
                  <a:schemeClr val="tx2"/>
                </a:solidFill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2000" dirty="0" smtClean="0">
                <a:solidFill>
                  <a:schemeClr val="tx2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Результаты контрольной работы налоговых органов республики с использованием АСК НДС</a:t>
            </a:r>
            <a:br>
              <a:rPr lang="ru-RU" sz="2000" dirty="0" smtClean="0">
                <a:solidFill>
                  <a:schemeClr val="tx2"/>
                </a:solidFill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2000" dirty="0" smtClean="0">
                <a:solidFill>
                  <a:schemeClr val="tx2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за 9 месяцев 2017 года по предприятиям угольной отрасли</a:t>
            </a:r>
            <a:br>
              <a:rPr lang="ru-RU" sz="2000" dirty="0" smtClean="0">
                <a:solidFill>
                  <a:schemeClr val="tx2"/>
                </a:solidFill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1547664" y="1835500"/>
            <a:ext cx="2376264" cy="116145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5772" y="1442481"/>
            <a:ext cx="2160240" cy="23141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6" name="Диаграмма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48307876"/>
              </p:ext>
            </p:extLst>
          </p:nvPr>
        </p:nvGraphicFramePr>
        <p:xfrm>
          <a:off x="616913" y="1668135"/>
          <a:ext cx="4237766" cy="47847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2555776" y="1681611"/>
            <a:ext cx="3834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ru-RU" sz="14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1904360" y="1981460"/>
            <a:ext cx="53251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43,2</a:t>
            </a:r>
            <a:endParaRPr lang="ru-RU" sz="1400" dirty="0"/>
          </a:p>
        </p:txBody>
      </p:sp>
      <p:sp>
        <p:nvSpPr>
          <p:cNvPr id="44" name="TextBox 43"/>
          <p:cNvSpPr txBox="1"/>
          <p:nvPr/>
        </p:nvSpPr>
        <p:spPr>
          <a:xfrm>
            <a:off x="6843301" y="4350848"/>
            <a:ext cx="930201" cy="23028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97112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788024" y="2368300"/>
            <a:ext cx="3364857" cy="2490731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dirty="0" smtClean="0">
                <a:solidFill>
                  <a:schemeClr val="tx1"/>
                </a:solidFill>
              </a:rPr>
              <a:t>Представлено </a:t>
            </a:r>
            <a:r>
              <a:rPr lang="ru-RU" dirty="0">
                <a:solidFill>
                  <a:schemeClr val="tx1"/>
                </a:solidFill>
              </a:rPr>
              <a:t>УНД</a:t>
            </a:r>
            <a:r>
              <a:rPr lang="ru-RU">
                <a:solidFill>
                  <a:schemeClr val="tx1"/>
                </a:solidFill>
              </a:rPr>
              <a:t>, </a:t>
            </a:r>
            <a:r>
              <a:rPr lang="ru-RU" smtClean="0">
                <a:solidFill>
                  <a:schemeClr val="tx1"/>
                </a:solidFill>
              </a:rPr>
              <a:t>увеличивающих </a:t>
            </a:r>
            <a:r>
              <a:rPr lang="ru-RU" dirty="0">
                <a:solidFill>
                  <a:schemeClr val="tx1"/>
                </a:solidFill>
              </a:rPr>
              <a:t>налоговые обязательства по НДС на </a:t>
            </a:r>
            <a:r>
              <a:rPr lang="ru-RU" dirty="0" smtClean="0">
                <a:solidFill>
                  <a:schemeClr val="tx1"/>
                </a:solidFill>
              </a:rPr>
              <a:t>сумму </a:t>
            </a:r>
            <a:r>
              <a:rPr lang="ru-RU" dirty="0">
                <a:solidFill>
                  <a:schemeClr val="tx1"/>
                </a:solidFill>
              </a:rPr>
              <a:t>0,8 </a:t>
            </a:r>
            <a:r>
              <a:rPr lang="ru-RU" dirty="0" err="1">
                <a:solidFill>
                  <a:schemeClr val="tx1"/>
                </a:solidFill>
              </a:rPr>
              <a:t>млн.руб</a:t>
            </a:r>
            <a:r>
              <a:rPr lang="ru-RU" dirty="0">
                <a:solidFill>
                  <a:schemeClr val="tx1"/>
                </a:solidFill>
              </a:rPr>
              <a:t>., уменьшены суммы НДС, заявленные к возмещению из бюджета в размере 1,6 </a:t>
            </a:r>
            <a:r>
              <a:rPr lang="ru-RU" dirty="0" err="1">
                <a:solidFill>
                  <a:schemeClr val="tx1"/>
                </a:solidFill>
              </a:rPr>
              <a:t>млн.руб</a:t>
            </a:r>
            <a:r>
              <a:rPr lang="ru-RU" dirty="0">
                <a:solidFill>
                  <a:schemeClr val="tx1"/>
                </a:solidFill>
              </a:rPr>
              <a:t>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388424" y="6093296"/>
            <a:ext cx="504056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8</a:t>
            </a:r>
            <a:endParaRPr lang="ru-RU" dirty="0"/>
          </a:p>
        </p:txBody>
      </p:sp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00349727"/>
              </p:ext>
            </p:extLst>
          </p:nvPr>
        </p:nvGraphicFramePr>
        <p:xfrm>
          <a:off x="481092" y="1835499"/>
          <a:ext cx="5990624" cy="40807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45661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16685</TotalTime>
  <Words>639</Words>
  <Application>Microsoft Office PowerPoint</Application>
  <PresentationFormat>Экран (4:3)</PresentationFormat>
  <Paragraphs>124</Paragraphs>
  <Slides>16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3_Present_FNS2012_A4</vt:lpstr>
      <vt:lpstr>  Результаты камерального налогового контроля с использованием риск-ориентированного подхода </vt:lpstr>
      <vt:lpstr>Основные направления контрольной работы                                                                с использованием АСК НДС-2</vt:lpstr>
      <vt:lpstr>Презентация PowerPoint</vt:lpstr>
      <vt:lpstr>Презентация PowerPoint</vt:lpstr>
      <vt:lpstr> Информация о возмещении НДС за 9 месяцев 2017 года</vt:lpstr>
      <vt:lpstr>Формирование отчета «Дерево связей»  в целях организации контрольной работы</vt:lpstr>
      <vt:lpstr>Схема «Дерево связей» ООО «Демлинк Трэвел»</vt:lpstr>
      <vt:lpstr> Результаты контрольной работы налоговых органов республики с использованием АСК НДС  за 9 месяцев  2017 года </vt:lpstr>
      <vt:lpstr> Результаты контрольной работы налоговых органов республики с использованием АСК НДС  за 9 месяцев 2017 года по предприятиям угольной отрасли </vt:lpstr>
      <vt:lpstr>Предпосылки риск-ориентированного подхода</vt:lpstr>
      <vt:lpstr>КАМЕРАЛЬНАЯ НАЛОГОВАЯ ПРОВЕРКА  деклараций по НДС с льготными операциями</vt:lpstr>
      <vt:lpstr>Бизнес-процесс камеральной НАЛОГОВОЙ проверки</vt:lpstr>
      <vt:lpstr>Объем документов, подлежащих истребованию</vt:lpstr>
      <vt:lpstr>Презентация PowerPoint</vt:lpstr>
      <vt:lpstr>РЕЗУЛЬТАТ применения риск-ориентированного подхода</vt:lpstr>
      <vt:lpstr>Спасибо за внимание!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Предпосылки применения рискоориентированного подхода</dc:title>
  <dc:creator>Сатин Дмитрий Станиславович</dc:creator>
  <cp:lastModifiedBy>Иванчик Владимир Николаевич</cp:lastModifiedBy>
  <cp:revision>963</cp:revision>
  <cp:lastPrinted>2017-11-15T02:17:27Z</cp:lastPrinted>
  <dcterms:created xsi:type="dcterms:W3CDTF">2013-10-27T06:34:00Z</dcterms:created>
  <dcterms:modified xsi:type="dcterms:W3CDTF">2017-11-15T02:20:28Z</dcterms:modified>
</cp:coreProperties>
</file>